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16B_12C8CACB.xml" ContentType="application/vnd.ms-powerpoint.comments+xml"/>
  <Override PartName="/ppt/comments/modernComment_104_B9B2D54D.xml" ContentType="application/vnd.ms-powerpoint.comments+xml"/>
  <Override PartName="/ppt/comments/modernComment_105_CD3753B5.xml" ContentType="application/vnd.ms-powerpoint.comments+xml"/>
  <Override PartName="/ppt/comments/modernComment_106_A86BFCD.xml" ContentType="application/vnd.ms-powerpoint.comments+xml"/>
  <Override PartName="/ppt/comments/modernComment_107_CFA14F50.xml" ContentType="application/vnd.ms-powerpoint.comments+xml"/>
  <Override PartName="/ppt/comments/modernComment_16E_49227635.xml" ContentType="application/vnd.ms-powerpoint.comments+xml"/>
  <Override PartName="/ppt/tags/tag1.xml" ContentType="application/vnd.openxmlformats-officedocument.presentationml.tags+xml"/>
  <Override PartName="/ppt/notesSlides/notesSlide1.xml" ContentType="application/vnd.openxmlformats-officedocument.presentationml.notesSlide+xml"/>
  <Override PartName="/ppt/comments/modernComment_16D_17DE2F0A.xml" ContentType="application/vnd.ms-powerpoint.comments+xml"/>
  <Override PartName="/ppt/comments/modernComment_109_100C5B72.xml" ContentType="application/vnd.ms-powerpoint.comments+xml"/>
  <Override PartName="/ppt/comments/modernComment_10D_3DF922DE.xml" ContentType="application/vnd.ms-powerpoint.comments+xml"/>
  <Override PartName="/ppt/comments/modernComment_174_9C64A699.xml" ContentType="application/vnd.ms-powerpoint.comments+xml"/>
  <Override PartName="/ppt/comments/modernComment_110_D0FEBF1A.xml" ContentType="application/vnd.ms-powerpoint.comments+xml"/>
  <Override PartName="/ppt/comments/modernComment_114_9236AD42.xml" ContentType="application/vnd.ms-powerpoint.comments+xml"/>
  <Override PartName="/ppt/comments/modernComment_11A_EEFDDF6A.xml" ContentType="application/vnd.ms-powerpoint.comments+xml"/>
  <Override PartName="/ppt/comments/modernComment_182_2B744A3F.xml" ContentType="application/vnd.ms-powerpoint.comments+xml"/>
  <Override PartName="/ppt/comments/modernComment_183_D0CEFEEE.xml" ContentType="application/vnd.ms-powerpoint.comments+xml"/>
  <Override PartName="/ppt/comments/modernComment_11B_29D56275.xml" ContentType="application/vnd.ms-powerpoint.comments+xml"/>
  <Override PartName="/ppt/tags/tag2.xml" ContentType="application/vnd.openxmlformats-officedocument.presentationml.tags+xml"/>
  <Override PartName="/ppt/comments/modernComment_17C_4E539313.xml" ContentType="application/vnd.ms-powerpoint.comments+xml"/>
  <Override PartName="/ppt/tags/tag3.xml" ContentType="application/vnd.openxmlformats-officedocument.presentationml.tags+xml"/>
  <Override PartName="/ppt/tags/tag4.xml" ContentType="application/vnd.openxmlformats-officedocument.presentationml.tags+xml"/>
  <Override PartName="/ppt/comments/modernComment_181_301AF299.xml" ContentType="application/vnd.ms-powerpoint.comments+xml"/>
  <Override PartName="/ppt/comments/modernComment_184_10FDB1BA.xml" ContentType="application/vnd.ms-powerpoint.comments+xml"/>
  <Override PartName="/ppt/comments/modernComment_17B_CA3B7F0.xml" ContentType="application/vnd.ms-powerpoint.comments+xml"/>
  <Override PartName="/ppt/tags/tag5.xml" ContentType="application/vnd.openxmlformats-officedocument.presentationml.tags+xml"/>
  <Override PartName="/ppt/comments/modernComment_17F_A777A253.xml" ContentType="application/vnd.ms-powerpoint.comments+xml"/>
  <Override PartName="/ppt/notesSlides/notesSlide2.xml" ContentType="application/vnd.openxmlformats-officedocument.presentationml.notesSlide+xml"/>
  <Override PartName="/ppt/comments/modernComment_136_55163F61.xml" ContentType="application/vnd.ms-powerpoint.comments+xml"/>
  <Override PartName="/ppt/notesSlides/notesSlide3.xml" ContentType="application/vnd.openxmlformats-officedocument.presentationml.notesSlide+xml"/>
  <Override PartName="/ppt/comments/modernComment_16C_D6E1BF62.xml" ContentType="application/vnd.ms-powerpoint.comments+xml"/>
  <Override PartName="/ppt/comments/modernComment_185_8EB5DCCC.xml" ContentType="application/vnd.ms-powerpoint.comments+xml"/>
  <Override PartName="/ppt/comments/modernComment_11C_EE5C82C.xml" ContentType="application/vnd.ms-powerpoint.comments+xml"/>
  <Override PartName="/ppt/comments/modernComment_195_A2727FE3.xml" ContentType="application/vnd.ms-powerpoint.comments+xml"/>
  <Override PartName="/ppt/comments/modernComment_166_4FD659C8.xml" ContentType="application/vnd.ms-powerpoint.comments+xml"/>
  <Override PartName="/ppt/comments/modernComment_167_96AEAED6.xml" ContentType="application/vnd.ms-powerpoint.comments+xml"/>
  <Override PartName="/ppt/comments/modernComment_192_A3C1117F.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8" r:id="rId2"/>
  </p:sldMasterIdLst>
  <p:notesMasterIdLst>
    <p:notesMasterId r:id="rId147"/>
  </p:notesMasterIdLst>
  <p:sldIdLst>
    <p:sldId id="397" r:id="rId3"/>
    <p:sldId id="257" r:id="rId4"/>
    <p:sldId id="363" r:id="rId5"/>
    <p:sldId id="258" r:id="rId6"/>
    <p:sldId id="403" r:id="rId7"/>
    <p:sldId id="259" r:id="rId8"/>
    <p:sldId id="260" r:id="rId9"/>
    <p:sldId id="261" r:id="rId10"/>
    <p:sldId id="262" r:id="rId11"/>
    <p:sldId id="263" r:id="rId12"/>
    <p:sldId id="406" r:id="rId13"/>
    <p:sldId id="366" r:id="rId14"/>
    <p:sldId id="264" r:id="rId15"/>
    <p:sldId id="365" r:id="rId16"/>
    <p:sldId id="266" r:id="rId17"/>
    <p:sldId id="265" r:id="rId18"/>
    <p:sldId id="407" r:id="rId19"/>
    <p:sldId id="267" r:id="rId20"/>
    <p:sldId id="268" r:id="rId21"/>
    <p:sldId id="269" r:id="rId22"/>
    <p:sldId id="270" r:id="rId23"/>
    <p:sldId id="372" r:id="rId24"/>
    <p:sldId id="376" r:id="rId25"/>
    <p:sldId id="271" r:id="rId26"/>
    <p:sldId id="277" r:id="rId27"/>
    <p:sldId id="278" r:id="rId28"/>
    <p:sldId id="279" r:id="rId29"/>
    <p:sldId id="280" r:id="rId30"/>
    <p:sldId id="281" r:id="rId31"/>
    <p:sldId id="272" r:id="rId32"/>
    <p:sldId id="273" r:id="rId33"/>
    <p:sldId id="274" r:id="rId34"/>
    <p:sldId id="275" r:id="rId35"/>
    <p:sldId id="276" r:id="rId36"/>
    <p:sldId id="282" r:id="rId37"/>
    <p:sldId id="386" r:id="rId38"/>
    <p:sldId id="387" r:id="rId39"/>
    <p:sldId id="283" r:id="rId40"/>
    <p:sldId id="377" r:id="rId41"/>
    <p:sldId id="306" r:id="rId42"/>
    <p:sldId id="380" r:id="rId43"/>
    <p:sldId id="381" r:id="rId44"/>
    <p:sldId id="382" r:id="rId45"/>
    <p:sldId id="307" r:id="rId46"/>
    <p:sldId id="308" r:id="rId47"/>
    <p:sldId id="385" r:id="rId48"/>
    <p:sldId id="388" r:id="rId49"/>
    <p:sldId id="379" r:id="rId50"/>
    <p:sldId id="309" r:id="rId51"/>
    <p:sldId id="390" r:id="rId52"/>
    <p:sldId id="383" r:id="rId53"/>
    <p:sldId id="310" r:id="rId54"/>
    <p:sldId id="408" r:id="rId55"/>
    <p:sldId id="404" r:id="rId56"/>
    <p:sldId id="384" r:id="rId57"/>
    <p:sldId id="392" r:id="rId58"/>
    <p:sldId id="409" r:id="rId59"/>
    <p:sldId id="410" r:id="rId60"/>
    <p:sldId id="301" r:id="rId61"/>
    <p:sldId id="299" r:id="rId62"/>
    <p:sldId id="297" r:id="rId63"/>
    <p:sldId id="298" r:id="rId64"/>
    <p:sldId id="300" r:id="rId65"/>
    <p:sldId id="364" r:id="rId66"/>
    <p:sldId id="389" r:id="rId67"/>
    <p:sldId id="284" r:id="rId68"/>
    <p:sldId id="285" r:id="rId69"/>
    <p:sldId id="286" r:id="rId70"/>
    <p:sldId id="287" r:id="rId71"/>
    <p:sldId id="288" r:id="rId72"/>
    <p:sldId id="289" r:id="rId73"/>
    <p:sldId id="290" r:id="rId74"/>
    <p:sldId id="291" r:id="rId75"/>
    <p:sldId id="362" r:id="rId76"/>
    <p:sldId id="292" r:id="rId77"/>
    <p:sldId id="293" r:id="rId78"/>
    <p:sldId id="294" r:id="rId79"/>
    <p:sldId id="295" r:id="rId80"/>
    <p:sldId id="296" r:id="rId81"/>
    <p:sldId id="304" r:id="rId82"/>
    <p:sldId id="302" r:id="rId83"/>
    <p:sldId id="303" r:id="rId84"/>
    <p:sldId id="305" r:id="rId85"/>
    <p:sldId id="312" r:id="rId86"/>
    <p:sldId id="313" r:id="rId87"/>
    <p:sldId id="314" r:id="rId88"/>
    <p:sldId id="315" r:id="rId89"/>
    <p:sldId id="311" r:id="rId90"/>
    <p:sldId id="317" r:id="rId91"/>
    <p:sldId id="318" r:id="rId92"/>
    <p:sldId id="319" r:id="rId93"/>
    <p:sldId id="320" r:id="rId94"/>
    <p:sldId id="321" r:id="rId95"/>
    <p:sldId id="322" r:id="rId96"/>
    <p:sldId id="323" r:id="rId97"/>
    <p:sldId id="324" r:id="rId98"/>
    <p:sldId id="325" r:id="rId99"/>
    <p:sldId id="316" r:id="rId100"/>
    <p:sldId id="326" r:id="rId101"/>
    <p:sldId id="327" r:id="rId102"/>
    <p:sldId id="328" r:id="rId103"/>
    <p:sldId id="329" r:id="rId104"/>
    <p:sldId id="330" r:id="rId105"/>
    <p:sldId id="331" r:id="rId106"/>
    <p:sldId id="332" r:id="rId107"/>
    <p:sldId id="333" r:id="rId108"/>
    <p:sldId id="334" r:id="rId109"/>
    <p:sldId id="335" r:id="rId110"/>
    <p:sldId id="336" r:id="rId111"/>
    <p:sldId id="405" r:id="rId112"/>
    <p:sldId id="337" r:id="rId113"/>
    <p:sldId id="338" r:id="rId114"/>
    <p:sldId id="339" r:id="rId115"/>
    <p:sldId id="345" r:id="rId116"/>
    <p:sldId id="340" r:id="rId117"/>
    <p:sldId id="341" r:id="rId118"/>
    <p:sldId id="342" r:id="rId119"/>
    <p:sldId id="344" r:id="rId120"/>
    <p:sldId id="343" r:id="rId121"/>
    <p:sldId id="346" r:id="rId122"/>
    <p:sldId id="347" r:id="rId123"/>
    <p:sldId id="348" r:id="rId124"/>
    <p:sldId id="349" r:id="rId125"/>
    <p:sldId id="350" r:id="rId126"/>
    <p:sldId id="351" r:id="rId127"/>
    <p:sldId id="352" r:id="rId128"/>
    <p:sldId id="353" r:id="rId129"/>
    <p:sldId id="354" r:id="rId130"/>
    <p:sldId id="355" r:id="rId131"/>
    <p:sldId id="356" r:id="rId132"/>
    <p:sldId id="357" r:id="rId133"/>
    <p:sldId id="358" r:id="rId134"/>
    <p:sldId id="359" r:id="rId135"/>
    <p:sldId id="360" r:id="rId136"/>
    <p:sldId id="361" r:id="rId137"/>
    <p:sldId id="393" r:id="rId138"/>
    <p:sldId id="394" r:id="rId139"/>
    <p:sldId id="395" r:id="rId140"/>
    <p:sldId id="398" r:id="rId141"/>
    <p:sldId id="399" r:id="rId142"/>
    <p:sldId id="400" r:id="rId143"/>
    <p:sldId id="401" r:id="rId144"/>
    <p:sldId id="402" r:id="rId145"/>
    <p:sldId id="411" r:id="rId1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24DC39-73EE-E27F-FC34-E6598FC2D803}" name="Emily Garner" initials="EG" userId="S::elipsco1@mail.wvu.edu::ae3195f6-cb04-4bac-ba74-97ce2e96422f" providerId="AD"/>
  <p188:author id="{0F2216AA-4D9A-7BC2-CA99-F3D151D44ABF}" name="Zach Bryan" initials="ZB" userId="f3ff4fca45f44ca2" providerId="Windows Live"/>
  <p188:author id="{B21BD8EF-6436-68C5-FFBD-DCD4506CE70C}" name="Zach Bryan" initials="ZB" userId="S::ztbryan@mail.wvu.edu::411b7e3a-6bbe-41f8-a6b8-e5c95c44fde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855"/>
    <a:srgbClr val="EAA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442A82-3472-7B53-B783-692E30A5A005}" v="4" dt="2025-06-10T15:16:48.529"/>
    <p1510:client id="{9AFB0205-DDDC-44C7-8D9C-7EA827E2AC2A}" v="1322" dt="2025-06-10T15:13:11.5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876"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viewProps" Target="viewProps.xml"/><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theme" Target="theme/theme1.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tableStyles" Target="tableStyle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52" Type="http://schemas.microsoft.com/office/2015/10/relationships/revisionInfo" Target="revisionInfo.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microsoft.com/office/2018/10/relationships/authors" Target="author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s>
</file>

<file path=ppt/comments/modernComment_104_B9B2D54D.xml><?xml version="1.0" encoding="utf-8"?>
<p188:cmLst xmlns:a="http://schemas.openxmlformats.org/drawingml/2006/main" xmlns:r="http://schemas.openxmlformats.org/officeDocument/2006/relationships" xmlns:p188="http://schemas.microsoft.com/office/powerpoint/2018/8/main">
  <p188:cm id="{9ACB42A5-DBCD-4736-BD5F-FC3BE6D7CB10}" authorId="{B924DC39-73EE-E27F-FC34-E6598FC2D803}" created="2025-06-06T14:18:57.105">
    <pc:sldMkLst xmlns:pc="http://schemas.microsoft.com/office/powerpoint/2013/main/command">
      <pc:docMk/>
      <pc:sldMk cId="3115504973" sldId="260"/>
    </pc:sldMkLst>
    <p188:txBody>
      <a:bodyPr/>
      <a:lstStyle/>
      <a:p>
        <a:r>
          <a:rPr lang="en-US"/>
          <a:t>Some examples of images I've used for this before. Source: https://graphics.latimes.com/storyboard-la-fg-roman-aqueducts-g/</a:t>
        </a:r>
      </a:p>
    </p188:txBody>
  </p188:cm>
</p188:cmLst>
</file>

<file path=ppt/comments/modernComment_105_CD3753B5.xml><?xml version="1.0" encoding="utf-8"?>
<p188:cmLst xmlns:a="http://schemas.openxmlformats.org/drawingml/2006/main" xmlns:r="http://schemas.openxmlformats.org/officeDocument/2006/relationships" xmlns:p188="http://schemas.microsoft.com/office/powerpoint/2018/8/main">
  <p188:cm id="{910F2480-D24D-4C87-AB47-00CF23B3F8D8}" authorId="{B924DC39-73EE-E27F-FC34-E6598FC2D803}" created="2025-06-06T14:19:54.937">
    <ac:txMkLst xmlns:ac="http://schemas.microsoft.com/office/drawing/2013/main/command">
      <pc:docMk xmlns:pc="http://schemas.microsoft.com/office/powerpoint/2013/main/command"/>
      <pc:sldMk xmlns:pc="http://schemas.microsoft.com/office/powerpoint/2013/main/command" cId="3442955189" sldId="261"/>
      <ac:spMk id="3" creationId="{1F9D3621-D586-F358-FA9D-D30A09AAA4A3}"/>
      <ac:txMk cp="28" len="69">
        <ac:context len="190" hash="1488810612"/>
      </ac:txMk>
    </ac:txMkLst>
    <p188:pos x="2032000" y="1161142"/>
    <p188:txBody>
      <a:bodyPr/>
      <a:lstStyle/>
      <a:p>
        <a:r>
          <a:rPr lang="en-US"/>
          <a:t>Reworded to clarify why not everyone is covered by this (i.e., private wells)</a:t>
        </a:r>
      </a:p>
    </p188:txBody>
  </p188:cm>
</p188:cmLst>
</file>

<file path=ppt/comments/modernComment_106_A86BFCD.xml><?xml version="1.0" encoding="utf-8"?>
<p188:cmLst xmlns:a="http://schemas.openxmlformats.org/drawingml/2006/main" xmlns:r="http://schemas.openxmlformats.org/officeDocument/2006/relationships" xmlns:p188="http://schemas.microsoft.com/office/powerpoint/2018/8/main">
  <p188:cm id="{6C39223B-8866-4211-8646-FB52F1A588DC}" authorId="{B924DC39-73EE-E27F-FC34-E6598FC2D803}" created="2025-06-06T14:22:06.588">
    <ac:txMkLst xmlns:ac="http://schemas.microsoft.com/office/drawing/2013/main/command">
      <pc:docMk xmlns:pc="http://schemas.microsoft.com/office/powerpoint/2013/main/command"/>
      <pc:sldMk xmlns:pc="http://schemas.microsoft.com/office/powerpoint/2013/main/command" cId="176603085" sldId="262"/>
      <ac:spMk id="3" creationId="{4F72C7BD-1AC5-2D20-7D37-137C78D25391}"/>
      <ac:txMk cp="129" len="75">
        <ac:context len="457" hash="69945583"/>
      </ac:txMk>
    </ac:txMkLst>
    <p188:pos x="2588380" y="2019904"/>
    <p188:txBody>
      <a:bodyPr/>
      <a:lstStyle/>
      <a:p>
        <a:r>
          <a:rPr lang="en-US"/>
          <a:t>added</a:t>
        </a:r>
      </a:p>
    </p188:txBody>
  </p188:cm>
</p188:cmLst>
</file>

<file path=ppt/comments/modernComment_107_CFA14F50.xml><?xml version="1.0" encoding="utf-8"?>
<p188:cmLst xmlns:a="http://schemas.openxmlformats.org/drawingml/2006/main" xmlns:r="http://schemas.openxmlformats.org/officeDocument/2006/relationships" xmlns:p188="http://schemas.microsoft.com/office/powerpoint/2018/8/main">
  <p188:cm id="{33E7FB55-D58A-4047-B14F-CEE56637338D}" authorId="{0F2216AA-4D9A-7BC2-CA99-F3D151D44ABF}" created="2025-06-11T19:20:58.966">
    <ac:deMkLst xmlns:ac="http://schemas.microsoft.com/office/drawing/2013/main/command">
      <pc:docMk xmlns:pc="http://schemas.microsoft.com/office/powerpoint/2013/main/command"/>
      <pc:sldMk xmlns:pc="http://schemas.microsoft.com/office/powerpoint/2013/main/command" cId="3483455312" sldId="263"/>
      <ac:spMk id="3" creationId="{B9FC9CFD-06E0-79F2-50FE-22E493E205E3}"/>
    </ac:deMkLst>
    <p188:replyLst>
      <p188:reply id="{4777D23B-AA29-412A-B42A-1FD0002D293F}" authorId="{0F2216AA-4D9A-7BC2-CA99-F3D151D44ABF}" created="2025-06-11T19:22:29.037">
        <p188:txBody>
          <a:bodyPr/>
          <a:lstStyle/>
          <a:p>
            <a:r>
              <a:rPr lang="en-US"/>
              <a:t>Highlight this requthorization was for transparency and reporting. Maybe not be so technical as to involve CCR Or Public Notice but maybe just public transparency</a:t>
            </a:r>
          </a:p>
        </p188:txBody>
      </p188:reply>
      <p188:reply id="{9CA6CF14-7B30-4CD3-90A1-DCAA0264C854}" authorId="{0F2216AA-4D9A-7BC2-CA99-F3D151D44ABF}" created="2025-06-11T19:23:10.894">
        <p188:txBody>
          <a:bodyPr/>
          <a:lstStyle/>
          <a:p>
            <a:r>
              <a:rPr lang="en-US"/>
              <a:t>Interactive activity, Have them try to locate their Utilities CCR Report</a:t>
            </a:r>
          </a:p>
        </p188:txBody>
      </p188:reply>
    </p188:replyLst>
    <p188:txBody>
      <a:bodyPr/>
      <a:lstStyle/>
      <a:p>
        <a:r>
          <a:rPr lang="en-US"/>
          <a:t>Add more topics in the 1996 Reauthorization</a:t>
        </a:r>
      </a:p>
    </p188:txBody>
  </p188:cm>
</p188:cmLst>
</file>

<file path=ppt/comments/modernComment_109_100C5B72.xml><?xml version="1.0" encoding="utf-8"?>
<p188:cmLst xmlns:a="http://schemas.openxmlformats.org/drawingml/2006/main" xmlns:r="http://schemas.openxmlformats.org/officeDocument/2006/relationships" xmlns:p188="http://schemas.microsoft.com/office/powerpoint/2018/8/main">
  <p188:cm id="{D280A5CF-0DCF-4562-8DD9-C496C63D79D8}" authorId="{0F2216AA-4D9A-7BC2-CA99-F3D151D44ABF}" created="2025-06-11T19:35:26.607">
    <pc:sldMkLst xmlns:pc="http://schemas.microsoft.com/office/powerpoint/2013/main/command">
      <pc:docMk/>
      <pc:sldMk cId="269245298" sldId="265"/>
    </pc:sldMkLst>
    <p188:replyLst>
      <p188:reply id="{13043579-2E14-4ADD-B54F-390EBF06765D}" authorId="{0F2216AA-4D9A-7BC2-CA99-F3D151D44ABF}" created="2025-06-11T19:35:40.853">
        <p188:txBody>
          <a:bodyPr/>
          <a:lstStyle/>
          <a:p>
            <a:r>
              <a:rPr lang="en-US"/>
              <a:t>MCL Highest Permissible, MCLG is in a perfect world</a:t>
            </a:r>
          </a:p>
        </p188:txBody>
      </p188:reply>
    </p188:replyLst>
    <p188:txBody>
      <a:bodyPr/>
      <a:lstStyle/>
      <a:p>
        <a:r>
          <a:rPr lang="en-US"/>
          <a:t>Discuss the difference between MCLG and MCL </a:t>
        </a:r>
      </a:p>
    </p188:txBody>
  </p188:cm>
</p188:cmLst>
</file>

<file path=ppt/comments/modernComment_10D_3DF922DE.xml><?xml version="1.0" encoding="utf-8"?>
<p188:cmLst xmlns:a="http://schemas.openxmlformats.org/drawingml/2006/main" xmlns:r="http://schemas.openxmlformats.org/officeDocument/2006/relationships" xmlns:p188="http://schemas.microsoft.com/office/powerpoint/2018/8/main">
  <p188:cm id="{45E4B3DA-BCC6-4C41-928B-2859DC28EDA9}" authorId="{0F2216AA-4D9A-7BC2-CA99-F3D151D44ABF}" created="2025-06-11T19:39:50.474">
    <pc:sldMkLst xmlns:pc="http://schemas.microsoft.com/office/powerpoint/2013/main/command">
      <pc:docMk/>
      <pc:sldMk cId="1039737566" sldId="269"/>
    </pc:sldMkLst>
    <p188:replyLst>
      <p188:reply id="{1D1AB140-1196-47ED-A483-D30DE68CFBB9}" authorId="{0F2216AA-4D9A-7BC2-CA99-F3D151D44ABF}" created="2025-06-11T19:40:53.443">
        <p188:txBody>
          <a:bodyPr/>
          <a:lstStyle/>
          <a:p>
            <a:r>
              <a:rPr lang="en-US"/>
              <a:t>Try to find a graphic that highlights the States Primacy AGency</a:t>
            </a:r>
          </a:p>
        </p188:txBody>
      </p188:reply>
      <p188:reply id="{1237FF7F-42FA-4A9D-93B3-27DBAFD17715}" authorId="{0F2216AA-4D9A-7BC2-CA99-F3D151D44ABF}" created="2025-06-11T19:42:31.443">
        <p188:txBody>
          <a:bodyPr/>
          <a:lstStyle/>
          <a:p>
            <a:r>
              <a:rPr lang="en-US"/>
              <a:t>Discuss that the EPA can step in and revoke primacy</a:t>
            </a:r>
          </a:p>
        </p188:txBody>
      </p188:reply>
    </p188:replyLst>
    <p188:txBody>
      <a:bodyPr/>
      <a:lstStyle/>
      <a:p>
        <a:r>
          <a:rPr lang="en-US"/>
          <a:t>Highlight that the EPA Delegates to state agencies to monitor</a:t>
        </a:r>
      </a:p>
    </p188:txBody>
  </p188:cm>
</p188:cmLst>
</file>

<file path=ppt/comments/modernComment_110_D0FEBF1A.xml><?xml version="1.0" encoding="utf-8"?>
<p188:cmLst xmlns:a="http://schemas.openxmlformats.org/drawingml/2006/main" xmlns:r="http://schemas.openxmlformats.org/officeDocument/2006/relationships" xmlns:p188="http://schemas.microsoft.com/office/powerpoint/2018/8/main">
  <p188:cm id="{FA725B04-6B29-44A1-8395-2024C1E4B01E}" authorId="{0F2216AA-4D9A-7BC2-CA99-F3D151D44ABF}" created="2025-06-11T19:54:00.621">
    <ac:deMkLst xmlns:ac="http://schemas.microsoft.com/office/drawing/2013/main/command">
      <pc:docMk xmlns:pc="http://schemas.microsoft.com/office/powerpoint/2013/main/command"/>
      <pc:sldMk xmlns:pc="http://schemas.microsoft.com/office/powerpoint/2013/main/command" cId="3506355994" sldId="272"/>
      <ac:spMk id="3" creationId="{6CA38136-E0D1-60CA-FC34-92C8A7405CBA}"/>
    </ac:deMkLst>
    <p188:txBody>
      <a:bodyPr/>
      <a:lstStyle/>
      <a:p>
        <a:r>
          <a:rPr lang="en-US"/>
          <a:t>Purchase system buys water from top 3 classifications</a:t>
        </a:r>
      </a:p>
    </p188:txBody>
  </p188:cm>
</p188:cmLst>
</file>

<file path=ppt/comments/modernComment_114_9236AD42.xml><?xml version="1.0" encoding="utf-8"?>
<p188:cmLst xmlns:a="http://schemas.openxmlformats.org/drawingml/2006/main" xmlns:r="http://schemas.openxmlformats.org/officeDocument/2006/relationships" xmlns:p188="http://schemas.microsoft.com/office/powerpoint/2018/8/main">
  <p188:cm id="{88BE3010-B185-4FAE-805C-A8B6F0F80C43}" authorId="{0F2216AA-4D9A-7BC2-CA99-F3D151D44ABF}" created="2025-06-11T20:14:25.032">
    <pc:sldMkLst xmlns:pc="http://schemas.microsoft.com/office/powerpoint/2013/main/command">
      <pc:docMk/>
      <pc:sldMk cId="2453056834" sldId="276"/>
    </pc:sldMkLst>
    <p188:txBody>
      <a:bodyPr/>
      <a:lstStyle/>
      <a:p>
        <a:r>
          <a:rPr lang="en-US"/>
          <a:t>These types of systems do not have treatment processes</a:t>
        </a:r>
      </a:p>
    </p188:txBody>
  </p188:cm>
</p188:cmLst>
</file>

<file path=ppt/comments/modernComment_11A_EEFDDF6A.xml><?xml version="1.0" encoding="utf-8"?>
<p188:cmLst xmlns:a="http://schemas.openxmlformats.org/drawingml/2006/main" xmlns:r="http://schemas.openxmlformats.org/officeDocument/2006/relationships" xmlns:p188="http://schemas.microsoft.com/office/powerpoint/2018/8/main">
  <p188:cm id="{8B84F2EF-FAA9-45F9-9F3C-FE0FA72DE1A6}" authorId="{B924DC39-73EE-E27F-FC34-E6598FC2D803}" created="2025-06-06T14:00:38.522">
    <pc:sldMkLst xmlns:pc="http://schemas.microsoft.com/office/powerpoint/2013/main/command">
      <pc:docMk/>
      <pc:sldMk cId="4009615210" sldId="282"/>
    </pc:sldMkLst>
    <p188:txBody>
      <a:bodyPr/>
      <a:lstStyle/>
      <a:p>
        <a:r>
          <a:rPr lang="en-US"/>
          <a:t>I increased font in this table</a:t>
        </a:r>
      </a:p>
    </p188:txBody>
    <p188:extLst>
      <p:ext xmlns:p="http://schemas.openxmlformats.org/presentationml/2006/main" uri="{57CB4572-C831-44C2-8A1C-0ADB6CCDFE69}">
        <p223:reactions xmlns:p223="http://schemas.microsoft.com/office/powerpoint/2022/03/main">
          <p223:rxn type="👍">
            <p223:instance time="2025-06-06T14:07:54.628" authorId="{B21BD8EF-6436-68C5-FFBD-DCD4506CE70C}"/>
          </p223:rxn>
        </p223:reactions>
      </p:ext>
    </p188:extLst>
  </p188:cm>
</p188:cmLst>
</file>

<file path=ppt/comments/modernComment_11B_29D56275.xml><?xml version="1.0" encoding="utf-8"?>
<p188:cmLst xmlns:a="http://schemas.openxmlformats.org/drawingml/2006/main" xmlns:r="http://schemas.openxmlformats.org/officeDocument/2006/relationships" xmlns:p188="http://schemas.microsoft.com/office/powerpoint/2018/8/main">
  <p188:cm id="{58714E00-C6BB-481F-9437-680B86A23F35}" authorId="{B924DC39-73EE-E27F-FC34-E6598FC2D803}" created="2025-06-06T14:41:38.703">
    <ac:txMkLst xmlns:ac="http://schemas.microsoft.com/office/drawing/2013/main/command">
      <pc:docMk xmlns:pc="http://schemas.microsoft.com/office/powerpoint/2013/main/command"/>
      <pc:sldMk xmlns:pc="http://schemas.microsoft.com/office/powerpoint/2013/main/command" cId="701850229" sldId="283"/>
      <ac:spMk id="3" creationId="{9232B73B-67F6-AF72-F88D-DBF9BD5E9068}"/>
      <ac:txMk cp="88" len="12">
        <ac:context len="139" hash="3043137646"/>
      </ac:txMk>
    </ac:txMkLst>
    <p188:replyLst>
      <p188:reply id="{52A7BDB3-CC28-4D68-BAFF-0F2079EFBCFA}" authorId="{B21BD8EF-6436-68C5-FFBD-DCD4506CE70C}" created="2025-06-06T14:56:53.071">
        <p188:txBody>
          <a:bodyPr/>
          <a:lstStyle/>
          <a:p>
            <a:r>
              <a:rPr lang="en-US"/>
              <a:t>I agree with you that screening is actually an overlooked step. I pulled this resource from a CDC page, and also in certification classes they pound in your head Coagulation, sedimentation, filtration, disinfection. Originally I had flocculation, but looked for resources and removed it, but now revisiting it is included. Sorry for the confusion. 
*Edit* I was wrong on this, they do list floculation as well so those 5 and then a separate slide for screening?
https://www.cdc.gov/drinking-water/about/how-water-treatment-works.html
How do you feel about using the separate slide talking about screening because I agree it is important. It is actually what has Mingo PSD down right now because their Raw water pumps are full of sand. They had to get a diesel pump and install along the river to bypass the treatment plants seized up raw pumps. </a:t>
            </a:r>
          </a:p>
        </p188:txBody>
      </p188:reply>
      <p188:reply id="{36CBAB06-10C0-4433-9FE3-EED9F2D6CE08}" authorId="{B924DC39-73EE-E27F-FC34-E6598FC2D803}" created="2025-06-06T18:04:36.443">
        <p188:txBody>
          <a:bodyPr/>
          <a:lstStyle/>
          <a:p>
            <a:r>
              <a:rPr lang="en-US"/>
              <a:t>Sounds good to me. </a:t>
            </a:r>
          </a:p>
        </p188:txBody>
      </p188:reply>
    </p188:replyLst>
    <p188:txBody>
      <a:bodyPr/>
      <a:lstStyle/>
      <a:p>
        <a:r>
          <a:rPr lang="en-US"/>
          <a:t>added... assuming this is #5. I'd actually expand this list to include screening but if you're pulling this from an official resource that defines it as 5, feel free to delete my additions</a:t>
        </a:r>
      </a:p>
    </p188:txBody>
  </p188:cm>
  <p188:cm id="{62968CF5-AA76-4555-A68F-2E212978C6F5}" authorId="{0F2216AA-4D9A-7BC2-CA99-F3D151D44ABF}" created="2025-06-11T20:30:23.532">
    <pc:sldMkLst xmlns:pc="http://schemas.microsoft.com/office/powerpoint/2013/main/command">
      <pc:docMk/>
      <pc:sldMk cId="701850229" sldId="283"/>
    </pc:sldMkLst>
    <p188:txBody>
      <a:bodyPr/>
      <a:lstStyle/>
      <a:p>
        <a:r>
          <a:rPr lang="en-US"/>
          <a:t>Replace graphic with cropped version shared by Donna</a:t>
        </a:r>
      </a:p>
    </p188:txBody>
  </p188:cm>
</p188:cmLst>
</file>

<file path=ppt/comments/modernComment_11C_EE5C82C.xml><?xml version="1.0" encoding="utf-8"?>
<p188:cmLst xmlns:a="http://schemas.openxmlformats.org/drawingml/2006/main" xmlns:r="http://schemas.openxmlformats.org/officeDocument/2006/relationships" xmlns:p188="http://schemas.microsoft.com/office/powerpoint/2018/8/main">
  <p188:cm id="{99DF7318-5F37-4B55-A516-DA6F04126E64}" authorId="{0F2216AA-4D9A-7BC2-CA99-F3D151D44ABF}" created="2025-06-12T16:06:13.589">
    <pc:sldMkLst xmlns:pc="http://schemas.microsoft.com/office/powerpoint/2013/main/command">
      <pc:docMk/>
      <pc:sldMk cId="249940012" sldId="284"/>
    </pc:sldMkLst>
    <p188:txBody>
      <a:bodyPr/>
      <a:lstStyle/>
      <a:p>
        <a:r>
          <a:rPr lang="en-US"/>
          <a:t>Just generally cover start to finish the water plant process</a:t>
        </a:r>
      </a:p>
    </p188:txBody>
  </p188:cm>
</p188:cmLst>
</file>

<file path=ppt/comments/modernComment_136_55163F61.xml><?xml version="1.0" encoding="utf-8"?>
<p188:cmLst xmlns:a="http://schemas.openxmlformats.org/drawingml/2006/main" xmlns:r="http://schemas.openxmlformats.org/officeDocument/2006/relationships" xmlns:p188="http://schemas.microsoft.com/office/powerpoint/2018/8/main">
  <p188:cm id="{927EBD79-5611-4F72-968F-AE1CF4B07B69}" authorId="{B924DC39-73EE-E27F-FC34-E6598FC2D803}" created="2025-06-06T18:31:00.314">
    <pc:sldMkLst xmlns:pc="http://schemas.microsoft.com/office/powerpoint/2013/main/command">
      <pc:docMk/>
      <pc:sldMk cId="1427521377" sldId="310"/>
    </pc:sldMkLst>
    <p188:replyLst>
      <p188:reply id="{F0E8B06B-7B51-4499-A406-D8C8F2E18DB3}" authorId="{0F2216AA-4D9A-7BC2-CA99-F3D151D44ABF}" created="2025-06-11T16:33:13.708">
        <p188:txBody>
          <a:bodyPr/>
          <a:lstStyle/>
          <a:p>
            <a:r>
              <a:rPr lang="en-US"/>
              <a:t>I need to add more content about backwashing here</a:t>
            </a:r>
          </a:p>
        </p188:txBody>
      </p188:reply>
    </p188:replyLst>
    <p188:txBody>
      <a:bodyPr/>
      <a:lstStyle/>
      <a:p>
        <a:r>
          <a:rPr lang="en-US"/>
          <a:t>Here's a decent video of backwashing that would be worthwhile to show: https://www.youtube.com/watch?v=UmzR3TRTz2U</a:t>
        </a:r>
      </a:p>
    </p188:txBody>
  </p188:cm>
</p188:cmLst>
</file>

<file path=ppt/comments/modernComment_166_4FD659C8.xml><?xml version="1.0" encoding="utf-8"?>
<p188:cmLst xmlns:a="http://schemas.openxmlformats.org/drawingml/2006/main" xmlns:r="http://schemas.openxmlformats.org/officeDocument/2006/relationships" xmlns:p188="http://schemas.microsoft.com/office/powerpoint/2018/8/main">
  <p188:cm id="{58563FD3-1091-45A1-BB0E-15D62DC87ACB}" authorId="{0F2216AA-4D9A-7BC2-CA99-F3D151D44ABF}" created="2025-06-11T21:05:42.774">
    <pc:sldMkLst xmlns:pc="http://schemas.microsoft.com/office/powerpoint/2013/main/command">
      <pc:docMk/>
      <pc:sldMk cId="1339447752" sldId="358"/>
    </pc:sldMkLst>
    <p188:replyLst>
      <p188:reply id="{786A3ADB-976D-4D9F-947D-A8660FD4AC62}" authorId="{0F2216AA-4D9A-7BC2-CA99-F3D151D44ABF}" created="2025-06-11T21:06:57.381">
        <p188:txBody>
          <a:bodyPr/>
          <a:lstStyle/>
          <a:p>
            <a:r>
              <a:rPr lang="en-US"/>
              <a:t>400ppm are fatal over 30 minutes</a:t>
            </a:r>
          </a:p>
        </p188:txBody>
      </p188:reply>
      <p188:reply id="{7D7DE37D-B25B-456A-90A1-0D0935D41A7D}" authorId="{0F2216AA-4D9A-7BC2-CA99-F3D151D44ABF}" created="2025-06-11T21:07:09.452">
        <p188:txBody>
          <a:bodyPr/>
          <a:lstStyle/>
          <a:p>
            <a:r>
              <a:rPr lang="en-US"/>
              <a:t>1000ppm fatal within a few minutes</a:t>
            </a:r>
          </a:p>
        </p188:txBody>
      </p188:reply>
      <p188:reply id="{68E3031D-EA49-459D-8422-0A3C7282D4B6}" authorId="{0F2216AA-4D9A-7BC2-CA99-F3D151D44ABF}" created="2025-06-11T21:08:01.317">
        <p188:txBody>
          <a:bodyPr/>
          <a:lstStyle/>
          <a:p>
            <a:r>
              <a:rPr lang="en-US"/>
              <a:t>Google the specifics</a:t>
            </a:r>
          </a:p>
        </p188:txBody>
      </p188:reply>
    </p188:replyLst>
    <p188:txBody>
      <a:bodyPr/>
      <a:lstStyle/>
      <a:p>
        <a:r>
          <a:rPr lang="en-US"/>
          <a:t>Use a graphic to show what a cl2 room should look like</a:t>
        </a:r>
      </a:p>
    </p188:txBody>
  </p188:cm>
</p188:cmLst>
</file>

<file path=ppt/comments/modernComment_167_96AEAED6.xml><?xml version="1.0" encoding="utf-8"?>
<p188:cmLst xmlns:a="http://schemas.openxmlformats.org/drawingml/2006/main" xmlns:r="http://schemas.openxmlformats.org/officeDocument/2006/relationships" xmlns:p188="http://schemas.microsoft.com/office/powerpoint/2018/8/main">
  <p188:cm id="{93A9C95B-D862-48D1-B6A0-78147F70BC18}" authorId="{0F2216AA-4D9A-7BC2-CA99-F3D151D44ABF}" created="2025-06-11T21:04:43.198">
    <pc:sldMkLst xmlns:pc="http://schemas.microsoft.com/office/powerpoint/2013/main/command">
      <pc:docMk/>
      <pc:sldMk cId="2528030422" sldId="359"/>
    </pc:sldMkLst>
    <p188:txBody>
      <a:bodyPr/>
      <a:lstStyle/>
      <a:p>
        <a:r>
          <a:rPr lang="en-US"/>
          <a:t>Make less text heavy</a:t>
        </a:r>
      </a:p>
    </p188:txBody>
  </p188:cm>
</p188:cmLst>
</file>

<file path=ppt/comments/modernComment_16B_12C8CACB.xml><?xml version="1.0" encoding="utf-8"?>
<p188:cmLst xmlns:a="http://schemas.openxmlformats.org/drawingml/2006/main" xmlns:r="http://schemas.openxmlformats.org/officeDocument/2006/relationships" xmlns:p188="http://schemas.microsoft.com/office/powerpoint/2018/8/main">
  <p188:cm id="{D4269C95-9481-4B50-8C44-59AE0106B774}" authorId="{B924DC39-73EE-E27F-FC34-E6598FC2D803}" created="2025-06-06T14:13:57.473">
    <ac:deMkLst xmlns:ac="http://schemas.microsoft.com/office/drawing/2013/main/command">
      <pc:docMk xmlns:pc="http://schemas.microsoft.com/office/powerpoint/2013/main/command"/>
      <pc:sldMk xmlns:pc="http://schemas.microsoft.com/office/powerpoint/2013/main/command" cId="315149003" sldId="363"/>
      <ac:picMk id="8" creationId="{F9CC2386-8CC0-93AA-3F04-19C56AA3A5DF}"/>
    </ac:deMkLst>
    <p188:replyLst>
      <p188:reply id="{FE67D532-CA6E-496F-AA3B-D207797D4059}" authorId="{B21BD8EF-6436-68C5-FFBD-DCD4506CE70C}" created="2025-06-10T13:44:52.089">
        <p188:txBody>
          <a:bodyPr/>
          <a:lstStyle/>
          <a:p>
            <a:r>
              <a:rPr lang="en-US"/>
              <a:t>I like this a lot</a:t>
            </a:r>
          </a:p>
        </p188:txBody>
      </p188:reply>
    </p188:replyLst>
    <p188:txBody>
      <a:bodyPr/>
      <a:lstStyle/>
      <a:p>
        <a:r>
          <a:rPr lang="en-US"/>
          <a:t>Feel free to rework how/where this is presented, but I like to use this as a nice way to say "look how important this work is and what a big impact on public health this work has had over time"</a:t>
        </a:r>
      </a:p>
    </p188:txBody>
    <p188:extLst>
      <p:ext xmlns:p="http://schemas.openxmlformats.org/presentationml/2006/main" uri="{57CB4572-C831-44C2-8A1C-0ADB6CCDFE69}">
        <p223:reactions xmlns:p223="http://schemas.microsoft.com/office/powerpoint/2022/03/main">
          <p223:rxn type="👍">
            <p223:instance time="2025-06-10T13:44:40.846" authorId="{B21BD8EF-6436-68C5-FFBD-DCD4506CE70C}"/>
          </p223:rxn>
        </p223:reactions>
      </p:ext>
    </p188:extLst>
  </p188:cm>
</p188:cmLst>
</file>

<file path=ppt/comments/modernComment_16C_D6E1BF62.xml><?xml version="1.0" encoding="utf-8"?>
<p188:cmLst xmlns:a="http://schemas.openxmlformats.org/drawingml/2006/main" xmlns:r="http://schemas.openxmlformats.org/officeDocument/2006/relationships" xmlns:p188="http://schemas.microsoft.com/office/powerpoint/2018/8/main">
  <p188:cm id="{76223A5A-55F2-48B8-9EFF-34847C330BF6}" authorId="{B924DC39-73EE-E27F-FC34-E6598FC2D803}" created="2025-06-06T14:26:18.872">
    <pc:sldMkLst xmlns:pc="http://schemas.microsoft.com/office/powerpoint/2013/main/command">
      <pc:docMk/>
      <pc:sldMk cId="3605118818" sldId="364"/>
    </pc:sldMkLst>
    <p188:txBody>
      <a:bodyPr/>
      <a:lstStyle/>
      <a:p>
        <a:r>
          <a:rPr lang="en-US"/>
          <a:t>I use this slide in my drinking water lecture to say "here's what the data says actually causes outbreaks... but note that chemicals are often associated with chronic (long term) rather than acute (short term) illness, so we care about those for reasons not represented here"</a:t>
        </a:r>
      </a:p>
    </p188:txBody>
  </p188:cm>
</p188:cmLst>
</file>

<file path=ppt/comments/modernComment_16D_17DE2F0A.xml><?xml version="1.0" encoding="utf-8"?>
<p188:cmLst xmlns:a="http://schemas.openxmlformats.org/drawingml/2006/main" xmlns:r="http://schemas.openxmlformats.org/officeDocument/2006/relationships" xmlns:p188="http://schemas.microsoft.com/office/powerpoint/2018/8/main">
  <p188:cm id="{520B0A62-4AAC-4293-9F22-57DC9D1403E5}" authorId="{B924DC39-73EE-E27F-FC34-E6598FC2D803}" created="2025-06-06T14:27:48.223">
    <pc:sldMkLst xmlns:pc="http://schemas.microsoft.com/office/powerpoint/2013/main/command">
      <pc:docMk/>
      <pc:sldMk cId="400437002" sldId="365"/>
    </pc:sldMkLst>
    <p188:txBody>
      <a:bodyPr/>
      <a:lstStyle/>
      <a:p>
        <a:r>
          <a:rPr lang="en-US"/>
          <a:t>Might be helpful as an overview before diving into the specifics</a:t>
        </a:r>
      </a:p>
    </p188:txBody>
  </p188:cm>
  <p188:cm id="{29E77E78-26F4-439A-A4AD-3240E64E16D9}" authorId="{0F2216AA-4D9A-7BC2-CA99-F3D151D44ABF}" created="2025-06-11T19:32:49.215">
    <ac:deMkLst xmlns:ac="http://schemas.microsoft.com/office/drawing/2013/main/command">
      <pc:docMk xmlns:pc="http://schemas.microsoft.com/office/powerpoint/2013/main/command"/>
      <pc:sldMk xmlns:pc="http://schemas.microsoft.com/office/powerpoint/2013/main/command" cId="400437002" sldId="365"/>
      <ac:spMk id="4" creationId="{00000000-0000-0000-0000-000000000000}"/>
    </ac:deMkLst>
    <p188:replyLst>
      <p188:reply id="{417688D8-5360-4DA6-A091-6E1380603DB1}" authorId="{0F2216AA-4D9A-7BC2-CA99-F3D151D44ABF}" created="2025-06-11T19:32:58.546">
        <p188:txBody>
          <a:bodyPr/>
          <a:lstStyle/>
          <a:p>
            <a:r>
              <a:rPr lang="en-US"/>
              <a:t>Be more in depth about secondary standards</a:t>
            </a:r>
          </a:p>
        </p188:txBody>
      </p188:reply>
      <p188:reply id="{628126B1-DBD1-4D13-8FFB-F7C26DE10053}" authorId="{0F2216AA-4D9A-7BC2-CA99-F3D151D44ABF}" created="2025-06-11T19:33:23.359">
        <p188:txBody>
          <a:bodyPr/>
          <a:lstStyle/>
          <a:p>
            <a:r>
              <a:rPr lang="en-US"/>
              <a:t>Describe the physical difference between the two</a:t>
            </a:r>
          </a:p>
        </p188:txBody>
      </p188:reply>
      <p188:reply id="{69B7293F-3890-44BF-8BD4-FC99E14C9DC5}" authorId="{0F2216AA-4D9A-7BC2-CA99-F3D151D44ABF}" created="2025-06-11T19:34:22.486">
        <p188:txBody>
          <a:bodyPr/>
          <a:lstStyle/>
          <a:p>
            <a:r>
              <a:rPr lang="en-US"/>
              <a:t>Include Alasdair’s graphic about the five categories of DW Contaminants</a:t>
            </a:r>
          </a:p>
        </p188:txBody>
      </p188:reply>
    </p188:replyLst>
    <p188:txBody>
      <a:bodyPr/>
      <a:lstStyle/>
      <a:p>
        <a:r>
          <a:rPr lang="en-US"/>
          <a:t>Discuss sodium levels or calcium</a:t>
        </a:r>
      </a:p>
    </p188:txBody>
  </p188:cm>
</p188:cmLst>
</file>

<file path=ppt/comments/modernComment_16E_49227635.xml><?xml version="1.0" encoding="utf-8"?>
<p188:cmLst xmlns:a="http://schemas.openxmlformats.org/drawingml/2006/main" xmlns:r="http://schemas.openxmlformats.org/officeDocument/2006/relationships" xmlns:p188="http://schemas.microsoft.com/office/powerpoint/2018/8/main">
  <p188:cm id="{3CCAEE91-2360-424E-8CE9-23E3261584F1}" authorId="{B924DC39-73EE-E27F-FC34-E6598FC2D803}" created="2025-06-06T14:30:19.937">
    <pc:sldMkLst xmlns:pc="http://schemas.microsoft.com/office/powerpoint/2013/main/command">
      <pc:docMk/>
      <pc:sldMk cId="1226995253" sldId="366"/>
    </pc:sldMkLst>
    <p188:txBody>
      <a:bodyPr/>
      <a:lstStyle/>
      <a:p>
        <a:r>
          <a:rPr lang="en-US"/>
          <a:t>I use this group of 6 slides to show what is covered as primary and secondary standards. Usually I flip through this and highlight the categories and some key ones (like lead) but definitely don't read each one. If you think this is too much detail, you could just make a slide with some examples of primary and secondary standards</a:t>
        </a:r>
      </a:p>
    </p188:txBody>
  </p188:cm>
</p188:cmLst>
</file>

<file path=ppt/comments/modernComment_174_9C64A699.xml><?xml version="1.0" encoding="utf-8"?>
<p188:cmLst xmlns:a="http://schemas.openxmlformats.org/drawingml/2006/main" xmlns:r="http://schemas.openxmlformats.org/officeDocument/2006/relationships" xmlns:p188="http://schemas.microsoft.com/office/powerpoint/2018/8/main">
  <p188:cm id="{771076C2-4FF0-4156-9C88-7CD91D19FC14}" authorId="{0F2216AA-4D9A-7BC2-CA99-F3D151D44ABF}" created="2025-06-11T19:45:08.865">
    <pc:sldMkLst xmlns:pc="http://schemas.microsoft.com/office/powerpoint/2013/main/command">
      <pc:docMk/>
      <pc:sldMk cId="2623841945" sldId="372"/>
    </pc:sldMkLst>
    <p188:replyLst>
      <p188:reply id="{7A422563-19F6-4573-83FD-27FDA9F77CAB}" authorId="{0F2216AA-4D9A-7BC2-CA99-F3D151D44ABF}" created="2025-06-11T19:45:28.935">
        <p188:txBody>
          <a:bodyPr/>
          <a:lstStyle/>
          <a:p>
            <a:r>
              <a:rPr lang="en-US"/>
              <a:t>Note these are not required to be memorized</a:t>
            </a:r>
          </a:p>
        </p188:txBody>
      </p188:reply>
      <p188:reply id="{5CDC9987-076E-40A4-838D-7C686F72F18A}" authorId="{0F2216AA-4D9A-7BC2-CA99-F3D151D44ABF}" created="2025-06-11T19:50:21.199">
        <p188:txBody>
          <a:bodyPr/>
          <a:lstStyle/>
          <a:p>
            <a:r>
              <a:rPr lang="en-US"/>
              <a:t>Discuss difference in monitoring requirements for some of them ie turbidity, ph</a:t>
            </a:r>
          </a:p>
        </p188:txBody>
      </p188:reply>
    </p188:replyLst>
    <p188:txBody>
      <a:bodyPr/>
      <a:lstStyle/>
      <a:p>
        <a:r>
          <a:rPr lang="en-US"/>
          <a:t>Discuss that these aren’t all sampled at one time but rather a sampling schedule over nine yars</a:t>
        </a:r>
      </a:p>
    </p188:txBody>
  </p188:cm>
  <p188:cm id="{E9FCFA68-6F8A-4CD1-ACDC-EEFF111F4D16}" authorId="{0F2216AA-4D9A-7BC2-CA99-F3D151D44ABF}" created="2025-06-11T19:49:30.314">
    <pc:sldMkLst xmlns:pc="http://schemas.microsoft.com/office/powerpoint/2013/main/command">
      <pc:docMk/>
      <pc:sldMk cId="2623841945" sldId="372"/>
    </pc:sldMkLst>
    <p188:txBody>
      <a:bodyPr/>
      <a:lstStyle/>
      <a:p>
        <a:r>
          <a:rPr lang="en-US"/>
          <a:t>Screen Grab a portion of table, to acclimate to the table before throwing a bunch of data on a table at them</a:t>
        </a:r>
      </a:p>
    </p188:txBody>
  </p188:cm>
</p188:cmLst>
</file>

<file path=ppt/comments/modernComment_17B_CA3B7F0.xml><?xml version="1.0" encoding="utf-8"?>
<p188:cmLst xmlns:a="http://schemas.openxmlformats.org/drawingml/2006/main" xmlns:r="http://schemas.openxmlformats.org/officeDocument/2006/relationships" xmlns:p188="http://schemas.microsoft.com/office/powerpoint/2018/8/main">
  <p188:cm id="{ABBE6524-8CE7-48DB-8640-565928514057}" authorId="{B924DC39-73EE-E27F-FC34-E6598FC2D803}" created="2025-06-06T17:36:24.370">
    <pc:sldMkLst xmlns:pc="http://schemas.microsoft.com/office/powerpoint/2013/main/command">
      <pc:docMk/>
      <pc:sldMk cId="212056048" sldId="379"/>
    </pc:sldMkLst>
    <p188:txBody>
      <a:bodyPr/>
      <a:lstStyle/>
      <a:p>
        <a:r>
          <a:rPr lang="en-US"/>
          <a:t>I like to start with this slide that shows how the 3 work together then go into each in more depth</a:t>
        </a:r>
      </a:p>
    </p188:txBody>
  </p188:cm>
</p188:cmLst>
</file>

<file path=ppt/comments/modernComment_17C_4E539313.xml><?xml version="1.0" encoding="utf-8"?>
<p188:cmLst xmlns:a="http://schemas.openxmlformats.org/drawingml/2006/main" xmlns:r="http://schemas.openxmlformats.org/officeDocument/2006/relationships" xmlns:p188="http://schemas.microsoft.com/office/powerpoint/2018/8/main">
  <p188:cm id="{7C1C98CA-3B1D-4A50-BE94-AB761E40CF5A}" authorId="{B924DC39-73EE-E27F-FC34-E6598FC2D803}" created="2025-06-06T17:45:49.060">
    <pc:sldMkLst xmlns:pc="http://schemas.microsoft.com/office/powerpoint/2013/main/command">
      <pc:docMk/>
      <pc:sldMk cId="1314099987" sldId="380"/>
    </pc:sldMkLst>
    <p188:txBody>
      <a:bodyPr/>
      <a:lstStyle/>
      <a:p>
        <a:r>
          <a:rPr lang="en-US"/>
          <a:t>These three slides have animations to show how alum works</a:t>
        </a:r>
      </a:p>
    </p188:txBody>
    <p188:extLst>
      <p:ext xmlns:p="http://schemas.openxmlformats.org/presentationml/2006/main" uri="{57CB4572-C831-44C2-8A1C-0ADB6CCDFE69}">
        <p223:reactions xmlns:p223="http://schemas.microsoft.com/office/powerpoint/2022/03/main">
          <p223:rxn type="👍">
            <p223:instance time="2025-06-06T17:59:57.954" authorId="{B21BD8EF-6436-68C5-FFBD-DCD4506CE70C}"/>
          </p223:rxn>
        </p223:reactions>
      </p:ext>
    </p188:extLst>
  </p188:cm>
</p188:cmLst>
</file>

<file path=ppt/comments/modernComment_17F_A777A253.xml><?xml version="1.0" encoding="utf-8"?>
<p188:cmLst xmlns:a="http://schemas.openxmlformats.org/drawingml/2006/main" xmlns:r="http://schemas.openxmlformats.org/officeDocument/2006/relationships" xmlns:p188="http://schemas.microsoft.com/office/powerpoint/2018/8/main">
  <p188:cm id="{AF268695-E4B2-4B18-A4BD-FE79D7E0E0E6}" authorId="{B924DC39-73EE-E27F-FC34-E6598FC2D803}" created="2025-06-06T17:46:44.295">
    <pc:sldMkLst xmlns:pc="http://schemas.microsoft.com/office/powerpoint/2013/main/command">
      <pc:docMk/>
      <pc:sldMk cId="2809635411" sldId="383"/>
    </pc:sldMkLst>
    <p188:txBody>
      <a:bodyPr/>
      <a:lstStyle/>
      <a:p>
        <a:r>
          <a:rPr lang="en-US"/>
          <a:t>This is the slide I've used to talk about filtration with middle schoolers. Maybe a bit childish but still helps to see what's going on below the surface. It has some animations</a:t>
        </a:r>
      </a:p>
    </p188:txBody>
  </p188:cm>
</p188:cmLst>
</file>

<file path=ppt/comments/modernComment_181_301AF299.xml><?xml version="1.0" encoding="utf-8"?>
<p188:cmLst xmlns:a="http://schemas.openxmlformats.org/drawingml/2006/main" xmlns:r="http://schemas.openxmlformats.org/officeDocument/2006/relationships" xmlns:p188="http://schemas.microsoft.com/office/powerpoint/2018/8/main">
  <p188:cm id="{D6F6CA8D-1771-49AC-B9FD-255749E178BC}" authorId="{B924DC39-73EE-E27F-FC34-E6598FC2D803}" created="2025-06-06T17:55:32.955">
    <pc:sldMkLst xmlns:pc="http://schemas.microsoft.com/office/powerpoint/2013/main/command">
      <pc:docMk/>
      <pc:sldMk cId="807072409" sldId="385"/>
    </pc:sldMkLst>
    <p188:txBody>
      <a:bodyPr/>
      <a:lstStyle/>
      <a:p>
        <a:r>
          <a:rPr lang="en-US"/>
          <a:t>I usually use this slide to show that they can be rectangular or circular, highlight the settled sludge and mechanism for removing it, and note what a weir is</a:t>
        </a:r>
      </a:p>
    </p188:txBody>
  </p188:cm>
</p188:cmLst>
</file>

<file path=ppt/comments/modernComment_182_2B744A3F.xml><?xml version="1.0" encoding="utf-8"?>
<p188:cmLst xmlns:a="http://schemas.openxmlformats.org/drawingml/2006/main" xmlns:r="http://schemas.openxmlformats.org/officeDocument/2006/relationships" xmlns:p188="http://schemas.microsoft.com/office/powerpoint/2018/8/main">
  <p188:cm id="{17B6A9A2-E0A9-4DBB-9A06-33A6366C4A91}" authorId="{B924DC39-73EE-E27F-FC34-E6598FC2D803}" created="2025-06-06T17:58:48.722">
    <pc:sldMkLst xmlns:pc="http://schemas.microsoft.com/office/powerpoint/2013/main/command">
      <pc:docMk/>
      <pc:sldMk cId="729041471" sldId="386"/>
    </pc:sldMkLst>
    <p188:txBody>
      <a:bodyPr/>
      <a:lstStyle/>
      <a:p>
        <a:r>
          <a:rPr lang="en-US"/>
          <a:t>This could be a good place to stop and just ask the interns what they think happens at a water treatment plant. See if they can come up with the 5 processes listed on the next slide</a:t>
        </a:r>
      </a:p>
    </p188:txBody>
  </p188:cm>
</p188:cmLst>
</file>

<file path=ppt/comments/modernComment_183_D0CEFEEE.xml><?xml version="1.0" encoding="utf-8"?>
<p188:cmLst xmlns:a="http://schemas.openxmlformats.org/drawingml/2006/main" xmlns:r="http://schemas.openxmlformats.org/officeDocument/2006/relationships" xmlns:p188="http://schemas.microsoft.com/office/powerpoint/2018/8/main">
  <p188:cm id="{950509C4-E0D7-4F79-8831-618CB77064F2}" authorId="{B924DC39-73EE-E27F-FC34-E6598FC2D803}" created="2025-06-06T18:10:28.680">
    <pc:sldMkLst xmlns:pc="http://schemas.microsoft.com/office/powerpoint/2013/main/command">
      <pc:docMk/>
      <pc:sldMk cId="3503226606" sldId="387"/>
    </pc:sldMkLst>
    <p188:txBody>
      <a:bodyPr/>
      <a:lstStyle/>
      <a:p>
        <a:r>
          <a:rPr lang="en-US"/>
          <a:t>Use this to highlight that treatment for surface water and groundwater is different.</a:t>
        </a:r>
      </a:p>
    </p188:txBody>
  </p188:cm>
  <p188:cm id="{2C75605A-E4C6-4329-91A4-3EC012C7EC05}" authorId="{0F2216AA-4D9A-7BC2-CA99-F3D151D44ABF}" created="2025-06-11T20:14:51.238">
    <pc:sldMkLst xmlns:pc="http://schemas.microsoft.com/office/powerpoint/2013/main/command">
      <pc:docMk/>
      <pc:sldMk cId="3503226606" sldId="387"/>
    </pc:sldMkLst>
    <p188:replyLst>
      <p188:reply id="{2DE3FE66-F5CB-43BC-B989-134D19ECFFE0}" authorId="{0F2216AA-4D9A-7BC2-CA99-F3D151D44ABF}" created="2025-06-11T20:15:37.656">
        <p188:txBody>
          <a:bodyPr/>
          <a:lstStyle/>
          <a:p>
            <a:r>
              <a:rPr lang="en-US"/>
              <a:t>Also note the differences between T&amp;O between surface and ground that iron and manganese plague both types but surface systems face organic taste and odors problems</a:t>
            </a:r>
          </a:p>
        </p188:txBody>
      </p188:reply>
    </p188:replyLst>
    <p188:txBody>
      <a:bodyPr/>
      <a:lstStyle/>
      <a:p>
        <a:r>
          <a:rPr lang="en-US"/>
          <a:t>Not these are generalizations and not Concrete characteristics.</a:t>
        </a:r>
      </a:p>
    </p188:txBody>
  </p188:cm>
  <p188:cm id="{12B21825-EBD9-494C-9BA7-4C137226A847}" authorId="{0F2216AA-4D9A-7BC2-CA99-F3D151D44ABF}" created="2025-06-11T20:16:24.106">
    <pc:sldMkLst xmlns:pc="http://schemas.microsoft.com/office/powerpoint/2013/main/command">
      <pc:docMk/>
      <pc:sldMk cId="3503226606" sldId="387"/>
    </pc:sldMkLst>
    <p188:txBody>
      <a:bodyPr/>
      <a:lstStyle/>
      <a:p>
        <a:r>
          <a:rPr lang="en-US"/>
          <a:t>Ground water has a more concern for arsenic and fluoride</a:t>
        </a:r>
      </a:p>
    </p188:txBody>
  </p188:cm>
</p188:cmLst>
</file>

<file path=ppt/comments/modernComment_184_10FDB1BA.xml><?xml version="1.0" encoding="utf-8"?>
<p188:cmLst xmlns:a="http://schemas.openxmlformats.org/drawingml/2006/main" xmlns:r="http://schemas.openxmlformats.org/officeDocument/2006/relationships" xmlns:p188="http://schemas.microsoft.com/office/powerpoint/2018/8/main">
  <p188:cm id="{CB7E4C88-E3A3-4E1A-8F23-AFDEBB8BFBD5}" authorId="{B924DC39-73EE-E27F-FC34-E6598FC2D803}" created="2025-06-06T18:08:50.351">
    <pc:sldMkLst xmlns:pc="http://schemas.microsoft.com/office/powerpoint/2013/main/command">
      <pc:docMk/>
      <pc:sldMk cId="285061562" sldId="388"/>
    </pc:sldMkLst>
    <p188:txBody>
      <a:bodyPr/>
      <a:lstStyle/>
      <a:p>
        <a:r>
          <a:rPr lang="en-US"/>
          <a:t>Here's another nice figure. Probably don't need all the different versions I've included so feel free to cut some</a:t>
        </a:r>
      </a:p>
    </p188:txBody>
  </p188:cm>
</p188:cmLst>
</file>

<file path=ppt/comments/modernComment_185_8EB5DCCC.xml><?xml version="1.0" encoding="utf-8"?>
<p188:cmLst xmlns:a="http://schemas.openxmlformats.org/drawingml/2006/main" xmlns:r="http://schemas.openxmlformats.org/officeDocument/2006/relationships" xmlns:p188="http://schemas.microsoft.com/office/powerpoint/2018/8/main">
  <p188:cm id="{87351BB6-EAF5-417B-82DA-17C5076A25BE}" authorId="{B924DC39-73EE-E27F-FC34-E6598FC2D803}" created="2025-06-06T18:10:55.165">
    <pc:sldMkLst xmlns:pc="http://schemas.microsoft.com/office/powerpoint/2013/main/command">
      <pc:docMk/>
      <pc:sldMk cId="2394283212" sldId="389"/>
    </pc:sldMkLst>
    <p188:txBody>
      <a:bodyPr/>
      <a:lstStyle/>
      <a:p>
        <a:r>
          <a:rPr lang="en-US"/>
          <a:t>Add a few slides addressing how groundwater is typically treated?</a:t>
        </a:r>
      </a:p>
    </p188:txBody>
    <p188:extLst>
      <p:ext xmlns:p="http://schemas.openxmlformats.org/presentationml/2006/main" uri="{57CB4572-C831-44C2-8A1C-0ADB6CCDFE69}">
        <p223:reactions xmlns:p223="http://schemas.microsoft.com/office/powerpoint/2022/03/main">
          <p223:rxn type="👍">
            <p223:instance time="2025-06-10T13:59:09.349" authorId="{B21BD8EF-6436-68C5-FFBD-DCD4506CE70C}"/>
          </p223:rxn>
        </p223:reactions>
      </p:ext>
    </p188:extLst>
  </p188:cm>
</p188:cmLst>
</file>

<file path=ppt/comments/modernComment_192_A3C1117F.xml><?xml version="1.0" encoding="utf-8"?>
<p188:cmLst xmlns:a="http://schemas.openxmlformats.org/drawingml/2006/main" xmlns:r="http://schemas.openxmlformats.org/officeDocument/2006/relationships" xmlns:p188="http://schemas.microsoft.com/office/powerpoint/2018/8/main">
  <p188:cm id="{4652D665-6352-4B41-A5CB-BB577F9AF34D}" authorId="{0F2216AA-4D9A-7BC2-CA99-F3D151D44ABF}" created="2025-06-11T21:10:02.121">
    <pc:sldMkLst xmlns:pc="http://schemas.microsoft.com/office/powerpoint/2013/main/command">
      <pc:docMk/>
      <pc:sldMk cId="2747339135" sldId="402"/>
    </pc:sldMkLst>
    <p188:txBody>
      <a:bodyPr/>
      <a:lstStyle/>
      <a:p>
        <a:r>
          <a:rPr lang="en-US"/>
          <a:t>Emphasize SCBA Application and ensure the Fire  Dept is aware of the layout of the plant should an emergency arise</a:t>
        </a:r>
      </a:p>
    </p188:txBody>
  </p188:cm>
</p188:cmLst>
</file>

<file path=ppt/comments/modernComment_195_A2727FE3.xml><?xml version="1.0" encoding="utf-8"?>
<p188:cmLst xmlns:a="http://schemas.openxmlformats.org/drawingml/2006/main" xmlns:r="http://schemas.openxmlformats.org/officeDocument/2006/relationships" xmlns:p188="http://schemas.microsoft.com/office/powerpoint/2018/8/main">
  <p188:cm id="{962B652A-0A72-494C-9A43-A7B53FF2FC3D}" authorId="{0F2216AA-4D9A-7BC2-CA99-F3D151D44ABF}" created="2025-06-11T21:01:33.812">
    <ac:deMkLst xmlns:ac="http://schemas.microsoft.com/office/drawing/2013/main/command">
      <pc:docMk xmlns:pc="http://schemas.microsoft.com/office/powerpoint/2013/main/command"/>
      <pc:sldMk xmlns:pc="http://schemas.microsoft.com/office/powerpoint/2013/main/command" cId="2725412835" sldId="405"/>
      <ac:spMk id="3" creationId="{F63FC194-EA56-9674-ECEE-EFA21357B629}"/>
    </ac:deMkLst>
    <p188:txBody>
      <a:bodyPr/>
      <a:lstStyle/>
      <a:p>
        <a:r>
          <a:rPr lang="en-US"/>
          <a:t>Note that operational reports are to be submitted to State Primacy and note the differences between laboratory analysis and operational reports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C8589C-4FB4-49EF-A4FB-B6AE6F5B16C6}" type="datetimeFigureOut">
              <a:t>6/16/2025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93FBD7-84EA-492B-B4C0-D573F8740979}" type="slidenum">
              <a:t>‹#›</a:t>
            </a:fld>
            <a:endParaRPr lang="en-US"/>
          </a:p>
        </p:txBody>
      </p:sp>
    </p:spTree>
    <p:extLst>
      <p:ext uri="{BB962C8B-B14F-4D97-AF65-F5344CB8AC3E}">
        <p14:creationId xmlns:p14="http://schemas.microsoft.com/office/powerpoint/2010/main" val="177220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https://www.youtube.com/watch?v=inLZwGZSvSc or a similar video</a:t>
            </a:r>
          </a:p>
          <a:p>
            <a:endParaRPr lang="en-US"/>
          </a:p>
          <a:p>
            <a:r>
              <a:rPr lang="en-US"/>
              <a:t>The</a:t>
            </a:r>
            <a:r>
              <a:rPr lang="en-US" baseline="0"/>
              <a:t> MCLG for any carcinogen in 0, since any concentration of those compounds can lead to increased cancer risk. </a:t>
            </a:r>
          </a:p>
          <a:p>
            <a:r>
              <a:rPr lang="en-US" baseline="0"/>
              <a:t>BUT, disinfecting water with chlorine causes carcinogenic DBPs. </a:t>
            </a:r>
          </a:p>
          <a:p>
            <a:endParaRPr lang="en-US" baseline="0"/>
          </a:p>
          <a:p>
            <a:r>
              <a:rPr lang="en-US" baseline="0"/>
              <a:t>This is why SDWA amendments specify overall health risks must be minimized by balancing between competing risks. </a:t>
            </a:r>
            <a:endParaRPr lang="en-US"/>
          </a:p>
          <a:p>
            <a:endParaRPr lang="en-US"/>
          </a:p>
        </p:txBody>
      </p:sp>
      <p:sp>
        <p:nvSpPr>
          <p:cNvPr id="4" name="Slide Number Placeholder 3"/>
          <p:cNvSpPr>
            <a:spLocks noGrp="1"/>
          </p:cNvSpPr>
          <p:nvPr>
            <p:ph type="sldNum" sz="quarter" idx="10"/>
          </p:nvPr>
        </p:nvSpPr>
        <p:spPr/>
        <p:txBody>
          <a:bodyPr/>
          <a:lstStyle/>
          <a:p>
            <a:fld id="{2C7E47FF-1009-4B90-A20B-72C115993CDE}" type="slidenum">
              <a:rPr lang="en-US" smtClean="0"/>
              <a:t>14</a:t>
            </a:fld>
            <a:endParaRPr lang="en-US"/>
          </a:p>
        </p:txBody>
      </p:sp>
    </p:spTree>
    <p:extLst>
      <p:ext uri="{BB962C8B-B14F-4D97-AF65-F5344CB8AC3E}">
        <p14:creationId xmlns:p14="http://schemas.microsoft.com/office/powerpoint/2010/main" val="397169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https://www.youtube.com/watch?v=UmzR3TRTz2U</a:t>
            </a:r>
          </a:p>
        </p:txBody>
      </p:sp>
      <p:sp>
        <p:nvSpPr>
          <p:cNvPr id="4" name="Slide Number Placeholder 3"/>
          <p:cNvSpPr>
            <a:spLocks noGrp="1"/>
          </p:cNvSpPr>
          <p:nvPr>
            <p:ph type="sldNum" sz="quarter" idx="5"/>
          </p:nvPr>
        </p:nvSpPr>
        <p:spPr/>
        <p:txBody>
          <a:bodyPr/>
          <a:lstStyle/>
          <a:p>
            <a:fld id="{CC93FBD7-84EA-492B-B4C0-D573F8740979}" type="slidenum">
              <a:rPr lang="en-US"/>
              <a:t>52</a:t>
            </a:fld>
            <a:endParaRPr lang="en-US"/>
          </a:p>
        </p:txBody>
      </p:sp>
    </p:spTree>
    <p:extLst>
      <p:ext uri="{BB962C8B-B14F-4D97-AF65-F5344CB8AC3E}">
        <p14:creationId xmlns:p14="http://schemas.microsoft.com/office/powerpoint/2010/main" val="3775311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doesn’t mean we only care about parasites – chemicals can have chronic impacts rather than acute outbreak conditions</a:t>
            </a:r>
          </a:p>
        </p:txBody>
      </p:sp>
      <p:sp>
        <p:nvSpPr>
          <p:cNvPr id="4" name="Slide Number Placeholder 3"/>
          <p:cNvSpPr>
            <a:spLocks noGrp="1"/>
          </p:cNvSpPr>
          <p:nvPr>
            <p:ph type="sldNum" sz="quarter" idx="5"/>
          </p:nvPr>
        </p:nvSpPr>
        <p:spPr/>
        <p:txBody>
          <a:bodyPr/>
          <a:lstStyle/>
          <a:p>
            <a:fld id="{C09678E8-1C2A-41C8-B7E8-F5E9FE2FB1C4}" type="slidenum">
              <a:rPr lang="en-US" smtClean="0"/>
              <a:t>64</a:t>
            </a:fld>
            <a:endParaRPr lang="en-US"/>
          </a:p>
        </p:txBody>
      </p:sp>
    </p:spTree>
    <p:extLst>
      <p:ext uri="{BB962C8B-B14F-4D97-AF65-F5344CB8AC3E}">
        <p14:creationId xmlns:p14="http://schemas.microsoft.com/office/powerpoint/2010/main" val="3119360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055A0-5FB7-D965-9444-6B66FBAD896D}"/>
              </a:ext>
            </a:extLst>
          </p:cNvPr>
          <p:cNvSpPr>
            <a:spLocks noGrp="1"/>
          </p:cNvSpPr>
          <p:nvPr>
            <p:ph type="ctrTitle"/>
          </p:nvPr>
        </p:nvSpPr>
        <p:spPr>
          <a:xfrm>
            <a:off x="381000" y="1446213"/>
            <a:ext cx="9144000" cy="2387600"/>
          </a:xfrm>
          <a:prstGeom prst="rect">
            <a:avLst/>
          </a:prstGeo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C1CF673A-0827-1F38-5FD1-0A8648F7459E}"/>
              </a:ext>
            </a:extLst>
          </p:cNvPr>
          <p:cNvSpPr>
            <a:spLocks noGrp="1"/>
          </p:cNvSpPr>
          <p:nvPr>
            <p:ph type="subTitle" idx="1"/>
          </p:nvPr>
        </p:nvSpPr>
        <p:spPr>
          <a:xfrm>
            <a:off x="381000" y="3925888"/>
            <a:ext cx="9144000" cy="165576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84399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70B37-BCB7-73D0-73DE-D0B8C5B4789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25FE9F-252C-1BAA-87A0-770560A5722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99C663-CEBB-1C8B-8FB1-B0E0A6061781}"/>
              </a:ext>
            </a:extLst>
          </p:cNvPr>
          <p:cNvSpPr>
            <a:spLocks noGrp="1"/>
          </p:cNvSpPr>
          <p:nvPr>
            <p:ph type="dt" sz="half" idx="10"/>
          </p:nvPr>
        </p:nvSpPr>
        <p:spPr>
          <a:xfrm>
            <a:off x="838200" y="6356350"/>
            <a:ext cx="2743200" cy="365125"/>
          </a:xfrm>
          <a:prstGeom prst="rect">
            <a:avLst/>
          </a:prstGeom>
        </p:spPr>
        <p:txBody>
          <a:bodyPr/>
          <a:lstStyle/>
          <a:p>
            <a:fld id="{276E1750-9C6C-4D86-9CFB-444642BAAA8E}" type="datetime1">
              <a:rPr lang="en-US" smtClean="0"/>
              <a:t>6/16/2025</a:t>
            </a:fld>
            <a:endParaRPr lang="en-US"/>
          </a:p>
        </p:txBody>
      </p:sp>
      <p:sp>
        <p:nvSpPr>
          <p:cNvPr id="5" name="Footer Placeholder 4">
            <a:extLst>
              <a:ext uri="{FF2B5EF4-FFF2-40B4-BE49-F238E27FC236}">
                <a16:creationId xmlns:a16="http://schemas.microsoft.com/office/drawing/2014/main" id="{3452427D-FF9C-B36F-4546-7A61122F8C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4284631-5618-FD6A-346E-1930E6697683}"/>
              </a:ext>
            </a:extLst>
          </p:cNvPr>
          <p:cNvSpPr>
            <a:spLocks noGrp="1"/>
          </p:cNvSpPr>
          <p:nvPr>
            <p:ph type="sldNum" sz="quarter" idx="12"/>
          </p:nvPr>
        </p:nvSpPr>
        <p:spPr>
          <a:xfrm>
            <a:off x="8610600" y="6356350"/>
            <a:ext cx="2743200" cy="365125"/>
          </a:xfrm>
          <a:prstGeom prst="rect">
            <a:avLst/>
          </a:prstGeom>
        </p:spPr>
        <p:txBody>
          <a:bodyPr/>
          <a:lstStyle/>
          <a:p>
            <a:fld id="{02645054-B196-4A1B-9255-333B479C3E5B}" type="slidenum">
              <a:rPr lang="en-US" smtClean="0"/>
              <a:t>‹#›</a:t>
            </a:fld>
            <a:endParaRPr lang="en-US"/>
          </a:p>
        </p:txBody>
      </p:sp>
    </p:spTree>
    <p:extLst>
      <p:ext uri="{BB962C8B-B14F-4D97-AF65-F5344CB8AC3E}">
        <p14:creationId xmlns:p14="http://schemas.microsoft.com/office/powerpoint/2010/main" val="2154381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2B547D-DB8B-4151-1A4E-84979639FD5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08C101-3EBC-9773-DD43-E1159036A50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3AC09C-15AF-1CD1-09DD-F5C024CA6475}"/>
              </a:ext>
            </a:extLst>
          </p:cNvPr>
          <p:cNvSpPr>
            <a:spLocks noGrp="1"/>
          </p:cNvSpPr>
          <p:nvPr>
            <p:ph type="dt" sz="half" idx="10"/>
          </p:nvPr>
        </p:nvSpPr>
        <p:spPr>
          <a:xfrm>
            <a:off x="838200" y="6356350"/>
            <a:ext cx="2743200" cy="365125"/>
          </a:xfrm>
          <a:prstGeom prst="rect">
            <a:avLst/>
          </a:prstGeom>
        </p:spPr>
        <p:txBody>
          <a:bodyPr/>
          <a:lstStyle/>
          <a:p>
            <a:fld id="{A0F0FF71-0EE7-4A65-9382-FD4D8E5FD1A9}" type="datetime1">
              <a:rPr lang="en-US" smtClean="0"/>
              <a:t>6/16/2025</a:t>
            </a:fld>
            <a:endParaRPr lang="en-US"/>
          </a:p>
        </p:txBody>
      </p:sp>
      <p:sp>
        <p:nvSpPr>
          <p:cNvPr id="5" name="Footer Placeholder 4">
            <a:extLst>
              <a:ext uri="{FF2B5EF4-FFF2-40B4-BE49-F238E27FC236}">
                <a16:creationId xmlns:a16="http://schemas.microsoft.com/office/drawing/2014/main" id="{35DE93EB-85EF-4880-F56A-5B941DE54C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1728C8-5E2D-0891-E3C5-D19DE74DD8CB}"/>
              </a:ext>
            </a:extLst>
          </p:cNvPr>
          <p:cNvSpPr>
            <a:spLocks noGrp="1"/>
          </p:cNvSpPr>
          <p:nvPr>
            <p:ph type="sldNum" sz="quarter" idx="12"/>
          </p:nvPr>
        </p:nvSpPr>
        <p:spPr>
          <a:xfrm>
            <a:off x="8610600" y="6356350"/>
            <a:ext cx="2743200" cy="365125"/>
          </a:xfrm>
          <a:prstGeom prst="rect">
            <a:avLst/>
          </a:prstGeom>
        </p:spPr>
        <p:txBody>
          <a:bodyPr/>
          <a:lstStyle/>
          <a:p>
            <a:fld id="{02645054-B196-4A1B-9255-333B479C3E5B}" type="slidenum">
              <a:rPr lang="en-US" smtClean="0"/>
              <a:t>‹#›</a:t>
            </a:fld>
            <a:endParaRPr lang="en-US"/>
          </a:p>
        </p:txBody>
      </p:sp>
    </p:spTree>
    <p:extLst>
      <p:ext uri="{BB962C8B-B14F-4D97-AF65-F5344CB8AC3E}">
        <p14:creationId xmlns:p14="http://schemas.microsoft.com/office/powerpoint/2010/main" val="3350193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88DE6-4FB2-033F-A0CE-6BBA7AA063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98098E-2A48-E4E6-76D8-71026C40AF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00B6CA-8E35-3703-C10B-9C21019F0BDE}"/>
              </a:ext>
            </a:extLst>
          </p:cNvPr>
          <p:cNvSpPr>
            <a:spLocks noGrp="1"/>
          </p:cNvSpPr>
          <p:nvPr>
            <p:ph type="dt" sz="half" idx="10"/>
          </p:nvPr>
        </p:nvSpPr>
        <p:spPr/>
        <p:txBody>
          <a:bodyPr/>
          <a:lstStyle/>
          <a:p>
            <a:fld id="{086C6ECA-7804-4F4F-BC6C-A51549146C91}" type="datetime1">
              <a:rPr lang="en-US" smtClean="0"/>
              <a:t>6/16/2025</a:t>
            </a:fld>
            <a:endParaRPr lang="en-US"/>
          </a:p>
        </p:txBody>
      </p:sp>
      <p:sp>
        <p:nvSpPr>
          <p:cNvPr id="5" name="Footer Placeholder 4">
            <a:extLst>
              <a:ext uri="{FF2B5EF4-FFF2-40B4-BE49-F238E27FC236}">
                <a16:creationId xmlns:a16="http://schemas.microsoft.com/office/drawing/2014/main" id="{EE470EE9-94CD-821E-C6EB-CDECE6A719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926A1-6626-5073-7529-5CA1565A932A}"/>
              </a:ext>
            </a:extLst>
          </p:cNvPr>
          <p:cNvSpPr>
            <a:spLocks noGrp="1"/>
          </p:cNvSpPr>
          <p:nvPr>
            <p:ph type="sldNum" sz="quarter" idx="12"/>
          </p:nvPr>
        </p:nvSpPr>
        <p:spPr/>
        <p:txBody>
          <a:bodyPr/>
          <a:lstStyle/>
          <a:p>
            <a:fld id="{96062CF8-CD40-4FE4-8FCD-EDA5282A3C67}" type="slidenum">
              <a:rPr lang="en-US" smtClean="0"/>
              <a:t>‹#›</a:t>
            </a:fld>
            <a:endParaRPr lang="en-US"/>
          </a:p>
        </p:txBody>
      </p:sp>
    </p:spTree>
    <p:extLst>
      <p:ext uri="{BB962C8B-B14F-4D97-AF65-F5344CB8AC3E}">
        <p14:creationId xmlns:p14="http://schemas.microsoft.com/office/powerpoint/2010/main" val="19046195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4C44F-1713-4811-789C-6750368402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5C8590-9CC1-426B-88DE-72A52E3FFA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B1EBB6-94BD-B015-C7B8-E29DA8C712A2}"/>
              </a:ext>
            </a:extLst>
          </p:cNvPr>
          <p:cNvSpPr>
            <a:spLocks noGrp="1"/>
          </p:cNvSpPr>
          <p:nvPr>
            <p:ph type="dt" sz="half" idx="10"/>
          </p:nvPr>
        </p:nvSpPr>
        <p:spPr/>
        <p:txBody>
          <a:bodyPr/>
          <a:lstStyle/>
          <a:p>
            <a:fld id="{DD561197-2088-4E98-BDC1-08BA5E672A0B}" type="datetime1">
              <a:rPr lang="en-US" smtClean="0"/>
              <a:t>6/16/2025</a:t>
            </a:fld>
            <a:endParaRPr lang="en-US"/>
          </a:p>
        </p:txBody>
      </p:sp>
      <p:sp>
        <p:nvSpPr>
          <p:cNvPr id="5" name="Footer Placeholder 4">
            <a:extLst>
              <a:ext uri="{FF2B5EF4-FFF2-40B4-BE49-F238E27FC236}">
                <a16:creationId xmlns:a16="http://schemas.microsoft.com/office/drawing/2014/main" id="{5E58D311-A84D-07E3-91B2-E3890E4EBB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DA9A3B-B9B3-50C0-8CB0-F3BC0C8859B7}"/>
              </a:ext>
            </a:extLst>
          </p:cNvPr>
          <p:cNvSpPr>
            <a:spLocks noGrp="1"/>
          </p:cNvSpPr>
          <p:nvPr>
            <p:ph type="sldNum" sz="quarter" idx="12"/>
          </p:nvPr>
        </p:nvSpPr>
        <p:spPr/>
        <p:txBody>
          <a:bodyPr/>
          <a:lstStyle/>
          <a:p>
            <a:fld id="{B1FE6DA9-00BB-4AA6-B864-65108A5F5295}" type="slidenum">
              <a:rPr lang="en-US" smtClean="0"/>
              <a:pPr/>
              <a:t>‹#›</a:t>
            </a:fld>
            <a:endParaRPr lang="en-US"/>
          </a:p>
        </p:txBody>
      </p:sp>
    </p:spTree>
    <p:extLst>
      <p:ext uri="{BB962C8B-B14F-4D97-AF65-F5344CB8AC3E}">
        <p14:creationId xmlns:p14="http://schemas.microsoft.com/office/powerpoint/2010/main" val="2791406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5F8D5-F747-89BE-C43D-669C7D98D9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A9D6F4-3EEC-8F7F-4FCC-1ECCF429302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8CAFD6-3330-32CA-1BFC-52E7467B7DDE}"/>
              </a:ext>
            </a:extLst>
          </p:cNvPr>
          <p:cNvSpPr>
            <a:spLocks noGrp="1"/>
          </p:cNvSpPr>
          <p:nvPr>
            <p:ph type="dt" sz="half" idx="10"/>
          </p:nvPr>
        </p:nvSpPr>
        <p:spPr/>
        <p:txBody>
          <a:bodyPr/>
          <a:lstStyle/>
          <a:p>
            <a:fld id="{220730EE-2A40-461E-A96A-740FF2F8E899}" type="datetime1">
              <a:rPr lang="en-US" smtClean="0"/>
              <a:t>6/16/2025</a:t>
            </a:fld>
            <a:endParaRPr lang="en-US"/>
          </a:p>
        </p:txBody>
      </p:sp>
      <p:sp>
        <p:nvSpPr>
          <p:cNvPr id="5" name="Footer Placeholder 4">
            <a:extLst>
              <a:ext uri="{FF2B5EF4-FFF2-40B4-BE49-F238E27FC236}">
                <a16:creationId xmlns:a16="http://schemas.microsoft.com/office/drawing/2014/main" id="{121FC98D-B703-1C90-F712-30B6D28645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5A8893-7620-3347-2CBE-0075279D1A06}"/>
              </a:ext>
            </a:extLst>
          </p:cNvPr>
          <p:cNvSpPr>
            <a:spLocks noGrp="1"/>
          </p:cNvSpPr>
          <p:nvPr>
            <p:ph type="sldNum" sz="quarter" idx="12"/>
          </p:nvPr>
        </p:nvSpPr>
        <p:spPr/>
        <p:txBody>
          <a:bodyPr/>
          <a:lstStyle/>
          <a:p>
            <a:fld id="{B1FE6DA9-00BB-4AA6-B864-65108A5F5295}" type="slidenum">
              <a:rPr lang="en-US" smtClean="0"/>
              <a:pPr/>
              <a:t>‹#›</a:t>
            </a:fld>
            <a:endParaRPr lang="en-US"/>
          </a:p>
        </p:txBody>
      </p:sp>
    </p:spTree>
    <p:extLst>
      <p:ext uri="{BB962C8B-B14F-4D97-AF65-F5344CB8AC3E}">
        <p14:creationId xmlns:p14="http://schemas.microsoft.com/office/powerpoint/2010/main" val="1257403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03466-1261-3C21-EEA6-2AA1C1D7BD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06EA85-C6F0-9277-096B-120A5D87BC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8B2B41-96B9-7722-E9AE-5E2C6E5C75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19041E-B156-CD2A-E8F6-A6C181B7384A}"/>
              </a:ext>
            </a:extLst>
          </p:cNvPr>
          <p:cNvSpPr>
            <a:spLocks noGrp="1"/>
          </p:cNvSpPr>
          <p:nvPr>
            <p:ph type="dt" sz="half" idx="10"/>
          </p:nvPr>
        </p:nvSpPr>
        <p:spPr/>
        <p:txBody>
          <a:bodyPr/>
          <a:lstStyle/>
          <a:p>
            <a:fld id="{29640C79-57C4-412D-B0E7-D6EEAFBFF54D}" type="datetime1">
              <a:rPr lang="en-US" smtClean="0"/>
              <a:t>6/16/2025</a:t>
            </a:fld>
            <a:endParaRPr lang="en-US"/>
          </a:p>
        </p:txBody>
      </p:sp>
      <p:sp>
        <p:nvSpPr>
          <p:cNvPr id="6" name="Footer Placeholder 5">
            <a:extLst>
              <a:ext uri="{FF2B5EF4-FFF2-40B4-BE49-F238E27FC236}">
                <a16:creationId xmlns:a16="http://schemas.microsoft.com/office/drawing/2014/main" id="{57C7DEF4-B094-2ED8-DE66-EBF750525C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48A360-1264-1215-C0F8-77AC8FA4DA38}"/>
              </a:ext>
            </a:extLst>
          </p:cNvPr>
          <p:cNvSpPr>
            <a:spLocks noGrp="1"/>
          </p:cNvSpPr>
          <p:nvPr>
            <p:ph type="sldNum" sz="quarter" idx="12"/>
          </p:nvPr>
        </p:nvSpPr>
        <p:spPr/>
        <p:txBody>
          <a:bodyPr/>
          <a:lstStyle/>
          <a:p>
            <a:fld id="{B1FE6DA9-00BB-4AA6-B864-65108A5F5295}" type="slidenum">
              <a:rPr lang="en-US" smtClean="0"/>
              <a:pPr/>
              <a:t>‹#›</a:t>
            </a:fld>
            <a:endParaRPr lang="en-US"/>
          </a:p>
        </p:txBody>
      </p:sp>
    </p:spTree>
    <p:extLst>
      <p:ext uri="{BB962C8B-B14F-4D97-AF65-F5344CB8AC3E}">
        <p14:creationId xmlns:p14="http://schemas.microsoft.com/office/powerpoint/2010/main" val="39002970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E2FA9-074B-5B91-2569-24F34FC68D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7CFE2B-4C1D-E814-FA04-6839810D88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B9D400-07D2-B041-D90D-C6618E7865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53EAE7-74D4-A1D6-5239-0443FD31EA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6B5334-F0D5-D567-E8A5-A354F7238D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365138-2E86-22C1-1ABA-E02624F3DF02}"/>
              </a:ext>
            </a:extLst>
          </p:cNvPr>
          <p:cNvSpPr>
            <a:spLocks noGrp="1"/>
          </p:cNvSpPr>
          <p:nvPr>
            <p:ph type="dt" sz="half" idx="10"/>
          </p:nvPr>
        </p:nvSpPr>
        <p:spPr/>
        <p:txBody>
          <a:bodyPr/>
          <a:lstStyle/>
          <a:p>
            <a:fld id="{B7A0A2A7-AB73-49B4-9E71-5C758363DC43}" type="datetime1">
              <a:rPr lang="en-US" smtClean="0"/>
              <a:t>6/16/2025</a:t>
            </a:fld>
            <a:endParaRPr lang="en-US"/>
          </a:p>
        </p:txBody>
      </p:sp>
      <p:sp>
        <p:nvSpPr>
          <p:cNvPr id="8" name="Footer Placeholder 7">
            <a:extLst>
              <a:ext uri="{FF2B5EF4-FFF2-40B4-BE49-F238E27FC236}">
                <a16:creationId xmlns:a16="http://schemas.microsoft.com/office/drawing/2014/main" id="{B7CDCD36-DE8C-9333-7057-20DC20F20D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72F5CC-9B37-9A49-C822-7792C2F8398F}"/>
              </a:ext>
            </a:extLst>
          </p:cNvPr>
          <p:cNvSpPr>
            <a:spLocks noGrp="1"/>
          </p:cNvSpPr>
          <p:nvPr>
            <p:ph type="sldNum" sz="quarter" idx="12"/>
          </p:nvPr>
        </p:nvSpPr>
        <p:spPr/>
        <p:txBody>
          <a:bodyPr/>
          <a:lstStyle/>
          <a:p>
            <a:fld id="{B1FE6DA9-00BB-4AA6-B864-65108A5F5295}" type="slidenum">
              <a:rPr lang="en-US" smtClean="0"/>
              <a:pPr/>
              <a:t>‹#›</a:t>
            </a:fld>
            <a:endParaRPr lang="en-US"/>
          </a:p>
        </p:txBody>
      </p:sp>
    </p:spTree>
    <p:extLst>
      <p:ext uri="{BB962C8B-B14F-4D97-AF65-F5344CB8AC3E}">
        <p14:creationId xmlns:p14="http://schemas.microsoft.com/office/powerpoint/2010/main" val="611525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666BE-400A-6719-CD59-B7B22C2B3F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35D224-A4A3-BE3A-BE7C-44E82D99DE97}"/>
              </a:ext>
            </a:extLst>
          </p:cNvPr>
          <p:cNvSpPr>
            <a:spLocks noGrp="1"/>
          </p:cNvSpPr>
          <p:nvPr>
            <p:ph type="dt" sz="half" idx="10"/>
          </p:nvPr>
        </p:nvSpPr>
        <p:spPr/>
        <p:txBody>
          <a:bodyPr/>
          <a:lstStyle/>
          <a:p>
            <a:fld id="{70B7AE87-2DCA-4354-B4D4-5F5B47563AC4}" type="datetime1">
              <a:rPr lang="en-US" smtClean="0"/>
              <a:t>6/16/2025</a:t>
            </a:fld>
            <a:endParaRPr lang="en-US"/>
          </a:p>
        </p:txBody>
      </p:sp>
      <p:sp>
        <p:nvSpPr>
          <p:cNvPr id="4" name="Footer Placeholder 3">
            <a:extLst>
              <a:ext uri="{FF2B5EF4-FFF2-40B4-BE49-F238E27FC236}">
                <a16:creationId xmlns:a16="http://schemas.microsoft.com/office/drawing/2014/main" id="{461B2ACA-DFA4-44BB-E864-6C3E985045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E65580-7F67-D8F4-E7C0-80EED618B9B0}"/>
              </a:ext>
            </a:extLst>
          </p:cNvPr>
          <p:cNvSpPr>
            <a:spLocks noGrp="1"/>
          </p:cNvSpPr>
          <p:nvPr>
            <p:ph type="sldNum" sz="quarter" idx="12"/>
          </p:nvPr>
        </p:nvSpPr>
        <p:spPr/>
        <p:txBody>
          <a:bodyPr/>
          <a:lstStyle/>
          <a:p>
            <a:fld id="{B1FE6DA9-00BB-4AA6-B864-65108A5F5295}" type="slidenum">
              <a:rPr lang="en-US" smtClean="0"/>
              <a:pPr/>
              <a:t>‹#›</a:t>
            </a:fld>
            <a:endParaRPr lang="en-US"/>
          </a:p>
        </p:txBody>
      </p:sp>
    </p:spTree>
    <p:extLst>
      <p:ext uri="{BB962C8B-B14F-4D97-AF65-F5344CB8AC3E}">
        <p14:creationId xmlns:p14="http://schemas.microsoft.com/office/powerpoint/2010/main" val="3070418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B56D23-7935-2000-1544-6FD71CEE0A9A}"/>
              </a:ext>
            </a:extLst>
          </p:cNvPr>
          <p:cNvSpPr>
            <a:spLocks noGrp="1"/>
          </p:cNvSpPr>
          <p:nvPr>
            <p:ph type="dt" sz="half" idx="10"/>
          </p:nvPr>
        </p:nvSpPr>
        <p:spPr/>
        <p:txBody>
          <a:bodyPr/>
          <a:lstStyle/>
          <a:p>
            <a:fld id="{D0BD3BF8-DF96-466A-A798-553BFEFB7A38}" type="datetime1">
              <a:rPr lang="en-US" smtClean="0"/>
              <a:t>6/16/2025</a:t>
            </a:fld>
            <a:endParaRPr lang="en-US"/>
          </a:p>
        </p:txBody>
      </p:sp>
      <p:sp>
        <p:nvSpPr>
          <p:cNvPr id="3" name="Footer Placeholder 2">
            <a:extLst>
              <a:ext uri="{FF2B5EF4-FFF2-40B4-BE49-F238E27FC236}">
                <a16:creationId xmlns:a16="http://schemas.microsoft.com/office/drawing/2014/main" id="{C0FAC686-FD7E-57FE-2F55-6BDB9E2D0F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547AE4-4E20-0C7C-8B8D-B9E1DDA8696E}"/>
              </a:ext>
            </a:extLst>
          </p:cNvPr>
          <p:cNvSpPr>
            <a:spLocks noGrp="1"/>
          </p:cNvSpPr>
          <p:nvPr>
            <p:ph type="sldNum" sz="quarter" idx="12"/>
          </p:nvPr>
        </p:nvSpPr>
        <p:spPr/>
        <p:txBody>
          <a:bodyPr/>
          <a:lstStyle/>
          <a:p>
            <a:fld id="{B1FE6DA9-00BB-4AA6-B864-65108A5F5295}" type="slidenum">
              <a:rPr lang="en-US" smtClean="0"/>
              <a:pPr/>
              <a:t>‹#›</a:t>
            </a:fld>
            <a:endParaRPr lang="en-US"/>
          </a:p>
        </p:txBody>
      </p:sp>
    </p:spTree>
    <p:extLst>
      <p:ext uri="{BB962C8B-B14F-4D97-AF65-F5344CB8AC3E}">
        <p14:creationId xmlns:p14="http://schemas.microsoft.com/office/powerpoint/2010/main" val="3866266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5FB55-A9BE-0BB2-6846-859DAC186B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B6C1DB-51C6-828C-2F4B-CB80C6CB35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02E923-3052-4516-8FF0-249419BDA4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152505-5F8C-7C58-C1E4-B2BB2196C264}"/>
              </a:ext>
            </a:extLst>
          </p:cNvPr>
          <p:cNvSpPr>
            <a:spLocks noGrp="1"/>
          </p:cNvSpPr>
          <p:nvPr>
            <p:ph type="dt" sz="half" idx="10"/>
          </p:nvPr>
        </p:nvSpPr>
        <p:spPr/>
        <p:txBody>
          <a:bodyPr/>
          <a:lstStyle/>
          <a:p>
            <a:fld id="{51F49DC3-CF7A-4006-89A2-53D54F97FF06}" type="datetime1">
              <a:rPr lang="en-US" smtClean="0"/>
              <a:t>6/16/2025</a:t>
            </a:fld>
            <a:endParaRPr lang="en-US"/>
          </a:p>
        </p:txBody>
      </p:sp>
      <p:sp>
        <p:nvSpPr>
          <p:cNvPr id="6" name="Footer Placeholder 5">
            <a:extLst>
              <a:ext uri="{FF2B5EF4-FFF2-40B4-BE49-F238E27FC236}">
                <a16:creationId xmlns:a16="http://schemas.microsoft.com/office/drawing/2014/main" id="{8B174A9F-5778-7579-31F5-7ADA2DEDAE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7A5F2D-5034-387E-60AA-6B280EBF1DC8}"/>
              </a:ext>
            </a:extLst>
          </p:cNvPr>
          <p:cNvSpPr>
            <a:spLocks noGrp="1"/>
          </p:cNvSpPr>
          <p:nvPr>
            <p:ph type="sldNum" sz="quarter" idx="12"/>
          </p:nvPr>
        </p:nvSpPr>
        <p:spPr/>
        <p:txBody>
          <a:bodyPr/>
          <a:lstStyle/>
          <a:p>
            <a:fld id="{B1FE6DA9-00BB-4AA6-B864-65108A5F5295}" type="slidenum">
              <a:rPr lang="en-US" smtClean="0"/>
              <a:pPr/>
              <a:t>‹#›</a:t>
            </a:fld>
            <a:endParaRPr lang="en-US"/>
          </a:p>
        </p:txBody>
      </p:sp>
    </p:spTree>
    <p:extLst>
      <p:ext uri="{BB962C8B-B14F-4D97-AF65-F5344CB8AC3E}">
        <p14:creationId xmlns:p14="http://schemas.microsoft.com/office/powerpoint/2010/main" val="3340111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45A36-B8E4-3BF0-30BF-E6B07E34583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38A74A8-D600-D99C-2391-21CC170C883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5E9AEB-5C24-2952-0BD4-C35CF6B157D8}"/>
              </a:ext>
            </a:extLst>
          </p:cNvPr>
          <p:cNvSpPr>
            <a:spLocks noGrp="1"/>
          </p:cNvSpPr>
          <p:nvPr>
            <p:ph type="dt" sz="half" idx="10"/>
          </p:nvPr>
        </p:nvSpPr>
        <p:spPr>
          <a:xfrm>
            <a:off x="838200" y="6356350"/>
            <a:ext cx="2743200" cy="365125"/>
          </a:xfrm>
          <a:prstGeom prst="rect">
            <a:avLst/>
          </a:prstGeom>
        </p:spPr>
        <p:txBody>
          <a:bodyPr/>
          <a:lstStyle/>
          <a:p>
            <a:fld id="{E897F5C5-B4D8-402C-9726-ACDD6C3703A5}" type="datetime1">
              <a:rPr lang="en-US" smtClean="0"/>
              <a:t>6/16/2025</a:t>
            </a:fld>
            <a:endParaRPr lang="en-US"/>
          </a:p>
        </p:txBody>
      </p:sp>
      <p:sp>
        <p:nvSpPr>
          <p:cNvPr id="5" name="Footer Placeholder 4">
            <a:extLst>
              <a:ext uri="{FF2B5EF4-FFF2-40B4-BE49-F238E27FC236}">
                <a16:creationId xmlns:a16="http://schemas.microsoft.com/office/drawing/2014/main" id="{A2C4DD66-6BE8-8B3C-F7FE-18B55B2F11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24447-A842-ADE9-241A-66C3A4FDF4E4}"/>
              </a:ext>
            </a:extLst>
          </p:cNvPr>
          <p:cNvSpPr>
            <a:spLocks noGrp="1"/>
          </p:cNvSpPr>
          <p:nvPr>
            <p:ph type="sldNum" sz="quarter" idx="12"/>
          </p:nvPr>
        </p:nvSpPr>
        <p:spPr>
          <a:xfrm>
            <a:off x="8610600" y="6356350"/>
            <a:ext cx="2743200" cy="365125"/>
          </a:xfrm>
          <a:prstGeom prst="rect">
            <a:avLst/>
          </a:prstGeom>
        </p:spPr>
        <p:txBody>
          <a:bodyPr/>
          <a:lstStyle/>
          <a:p>
            <a:fld id="{02645054-B196-4A1B-9255-333B479C3E5B}" type="slidenum">
              <a:rPr lang="en-US" smtClean="0"/>
              <a:t>‹#›</a:t>
            </a:fld>
            <a:endParaRPr lang="en-US"/>
          </a:p>
        </p:txBody>
      </p:sp>
    </p:spTree>
    <p:extLst>
      <p:ext uri="{BB962C8B-B14F-4D97-AF65-F5344CB8AC3E}">
        <p14:creationId xmlns:p14="http://schemas.microsoft.com/office/powerpoint/2010/main" val="1390168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6E38A-CB2C-4858-7A5A-6AAC99B85D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D5B89A-6048-8969-25B2-7604C35F71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3FD5F8-85D8-23C5-05D0-CE11AE79E9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40E5FA-30DC-6B89-E007-75073428F74F}"/>
              </a:ext>
            </a:extLst>
          </p:cNvPr>
          <p:cNvSpPr>
            <a:spLocks noGrp="1"/>
          </p:cNvSpPr>
          <p:nvPr>
            <p:ph type="dt" sz="half" idx="10"/>
          </p:nvPr>
        </p:nvSpPr>
        <p:spPr/>
        <p:txBody>
          <a:bodyPr/>
          <a:lstStyle/>
          <a:p>
            <a:fld id="{887BCD57-2C55-4542-A597-4EBDCFFEDF75}" type="datetime1">
              <a:rPr lang="en-US" smtClean="0"/>
              <a:t>6/16/2025</a:t>
            </a:fld>
            <a:endParaRPr lang="en-US"/>
          </a:p>
        </p:txBody>
      </p:sp>
      <p:sp>
        <p:nvSpPr>
          <p:cNvPr id="6" name="Footer Placeholder 5">
            <a:extLst>
              <a:ext uri="{FF2B5EF4-FFF2-40B4-BE49-F238E27FC236}">
                <a16:creationId xmlns:a16="http://schemas.microsoft.com/office/drawing/2014/main" id="{00E34353-33D2-3736-FF68-B7A4405F1C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7650FD-B66C-0F9D-FDAD-57FCC9A61A78}"/>
              </a:ext>
            </a:extLst>
          </p:cNvPr>
          <p:cNvSpPr>
            <a:spLocks noGrp="1"/>
          </p:cNvSpPr>
          <p:nvPr>
            <p:ph type="sldNum" sz="quarter" idx="12"/>
          </p:nvPr>
        </p:nvSpPr>
        <p:spPr/>
        <p:txBody>
          <a:bodyPr/>
          <a:lstStyle/>
          <a:p>
            <a:fld id="{B1FE6DA9-00BB-4AA6-B864-65108A5F5295}" type="slidenum">
              <a:rPr lang="en-US" smtClean="0"/>
              <a:pPr/>
              <a:t>‹#›</a:t>
            </a:fld>
            <a:endParaRPr lang="en-US"/>
          </a:p>
        </p:txBody>
      </p:sp>
    </p:spTree>
    <p:extLst>
      <p:ext uri="{BB962C8B-B14F-4D97-AF65-F5344CB8AC3E}">
        <p14:creationId xmlns:p14="http://schemas.microsoft.com/office/powerpoint/2010/main" val="38152056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5A694-A3CF-87D5-30E2-A00C3548E0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E0ADF5-837A-F389-9909-76B2BC328B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CA1A10-D3A4-A961-F5E7-422F3509DF9D}"/>
              </a:ext>
            </a:extLst>
          </p:cNvPr>
          <p:cNvSpPr>
            <a:spLocks noGrp="1"/>
          </p:cNvSpPr>
          <p:nvPr>
            <p:ph type="dt" sz="half" idx="10"/>
          </p:nvPr>
        </p:nvSpPr>
        <p:spPr/>
        <p:txBody>
          <a:bodyPr/>
          <a:lstStyle/>
          <a:p>
            <a:fld id="{6C2BA38A-D611-4383-B892-1DAD3F4F7898}" type="datetime1">
              <a:rPr lang="en-US" smtClean="0"/>
              <a:t>6/16/2025</a:t>
            </a:fld>
            <a:endParaRPr lang="en-US"/>
          </a:p>
        </p:txBody>
      </p:sp>
      <p:sp>
        <p:nvSpPr>
          <p:cNvPr id="5" name="Footer Placeholder 4">
            <a:extLst>
              <a:ext uri="{FF2B5EF4-FFF2-40B4-BE49-F238E27FC236}">
                <a16:creationId xmlns:a16="http://schemas.microsoft.com/office/drawing/2014/main" id="{70FDBD12-C538-72FB-8E92-532618CA2F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44EE2A-97B8-A66B-23AA-CE234391E9F8}"/>
              </a:ext>
            </a:extLst>
          </p:cNvPr>
          <p:cNvSpPr>
            <a:spLocks noGrp="1"/>
          </p:cNvSpPr>
          <p:nvPr>
            <p:ph type="sldNum" sz="quarter" idx="12"/>
          </p:nvPr>
        </p:nvSpPr>
        <p:spPr/>
        <p:txBody>
          <a:bodyPr/>
          <a:lstStyle/>
          <a:p>
            <a:fld id="{B1FE6DA9-00BB-4AA6-B864-65108A5F5295}" type="slidenum">
              <a:rPr lang="en-US" smtClean="0"/>
              <a:pPr/>
              <a:t>‹#›</a:t>
            </a:fld>
            <a:endParaRPr lang="en-US"/>
          </a:p>
        </p:txBody>
      </p:sp>
    </p:spTree>
    <p:extLst>
      <p:ext uri="{BB962C8B-B14F-4D97-AF65-F5344CB8AC3E}">
        <p14:creationId xmlns:p14="http://schemas.microsoft.com/office/powerpoint/2010/main" val="11239424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DA672D-EC6C-B6BE-CD90-B0AA727FFC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8B3FA4-3C6C-45F3-0E26-31BB9DDED6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39932B-164C-8DB9-6CCC-CC58C148AAF7}"/>
              </a:ext>
            </a:extLst>
          </p:cNvPr>
          <p:cNvSpPr>
            <a:spLocks noGrp="1"/>
          </p:cNvSpPr>
          <p:nvPr>
            <p:ph type="dt" sz="half" idx="10"/>
          </p:nvPr>
        </p:nvSpPr>
        <p:spPr/>
        <p:txBody>
          <a:bodyPr/>
          <a:lstStyle/>
          <a:p>
            <a:fld id="{26E4C7ED-70DB-4520-9898-D5A41C30F393}" type="datetime1">
              <a:rPr lang="en-US" smtClean="0"/>
              <a:t>6/16/2025</a:t>
            </a:fld>
            <a:endParaRPr lang="en-US"/>
          </a:p>
        </p:txBody>
      </p:sp>
      <p:sp>
        <p:nvSpPr>
          <p:cNvPr id="5" name="Footer Placeholder 4">
            <a:extLst>
              <a:ext uri="{FF2B5EF4-FFF2-40B4-BE49-F238E27FC236}">
                <a16:creationId xmlns:a16="http://schemas.microsoft.com/office/drawing/2014/main" id="{407D674B-7918-9AF7-A84D-5E56C0DD8D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089A6C-1E4E-87A5-A474-744303CC290A}"/>
              </a:ext>
            </a:extLst>
          </p:cNvPr>
          <p:cNvSpPr>
            <a:spLocks noGrp="1"/>
          </p:cNvSpPr>
          <p:nvPr>
            <p:ph type="sldNum" sz="quarter" idx="12"/>
          </p:nvPr>
        </p:nvSpPr>
        <p:spPr/>
        <p:txBody>
          <a:bodyPr/>
          <a:lstStyle/>
          <a:p>
            <a:fld id="{B1FE6DA9-00BB-4AA6-B864-65108A5F5295}" type="slidenum">
              <a:rPr lang="en-US" smtClean="0"/>
              <a:pPr/>
              <a:t>‹#›</a:t>
            </a:fld>
            <a:endParaRPr lang="en-US"/>
          </a:p>
        </p:txBody>
      </p:sp>
    </p:spTree>
    <p:extLst>
      <p:ext uri="{BB962C8B-B14F-4D97-AF65-F5344CB8AC3E}">
        <p14:creationId xmlns:p14="http://schemas.microsoft.com/office/powerpoint/2010/main" val="29264019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F59BE-174A-D64C-0857-9B3C75929999}"/>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157642BD-C5DD-1FDF-2133-57572FA8AADD}"/>
              </a:ext>
            </a:extLst>
          </p:cNvPr>
          <p:cNvSpPr>
            <a:spLocks noGrp="1"/>
          </p:cNvSpPr>
          <p:nvPr>
            <p:ph type="sldNum" sz="quarter" idx="4"/>
          </p:nvPr>
        </p:nvSpPr>
        <p:spPr>
          <a:xfrm>
            <a:off x="11213432" y="6168829"/>
            <a:ext cx="903848" cy="365125"/>
          </a:xfrm>
          <a:prstGeom prst="rect">
            <a:avLst/>
          </a:prstGeom>
        </p:spPr>
        <p:txBody>
          <a:bodyPr vert="horz" lIns="91440" tIns="45720" rIns="91440" bIns="45720" rtlCol="0" anchor="ctr"/>
          <a:lstStyle>
            <a:lvl1pPr algn="ctr">
              <a:defRPr sz="1800" b="1">
                <a:solidFill>
                  <a:schemeClr val="bg1"/>
                </a:solidFill>
              </a:defRPr>
            </a:lvl1pPr>
          </a:lstStyle>
          <a:p>
            <a:fld id="{B1FE6DA9-00BB-4AA6-B864-65108A5F5295}" type="slidenum">
              <a:rPr lang="en-US" smtClean="0"/>
              <a:pPr/>
              <a:t>‹#›</a:t>
            </a:fld>
            <a:endParaRPr lang="en-US"/>
          </a:p>
        </p:txBody>
      </p:sp>
    </p:spTree>
    <p:extLst>
      <p:ext uri="{BB962C8B-B14F-4D97-AF65-F5344CB8AC3E}">
        <p14:creationId xmlns:p14="http://schemas.microsoft.com/office/powerpoint/2010/main" val="649889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FCC26-8B93-5B0E-09C0-0CF9BCF5914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447D5F-61C5-709C-7A07-BC9F9D4DB6A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2AB989-1F53-97FB-81EC-F7497DBE121F}"/>
              </a:ext>
            </a:extLst>
          </p:cNvPr>
          <p:cNvSpPr>
            <a:spLocks noGrp="1"/>
          </p:cNvSpPr>
          <p:nvPr>
            <p:ph type="dt" sz="half" idx="10"/>
          </p:nvPr>
        </p:nvSpPr>
        <p:spPr>
          <a:xfrm>
            <a:off x="838200" y="6356350"/>
            <a:ext cx="2743200" cy="365125"/>
          </a:xfrm>
          <a:prstGeom prst="rect">
            <a:avLst/>
          </a:prstGeom>
        </p:spPr>
        <p:txBody>
          <a:bodyPr/>
          <a:lstStyle/>
          <a:p>
            <a:fld id="{A3EAB5A8-CEB0-42EB-B846-120E88B111D4}" type="datetime1">
              <a:rPr lang="en-US" smtClean="0"/>
              <a:t>6/16/2025</a:t>
            </a:fld>
            <a:endParaRPr lang="en-US"/>
          </a:p>
        </p:txBody>
      </p:sp>
      <p:sp>
        <p:nvSpPr>
          <p:cNvPr id="5" name="Footer Placeholder 4">
            <a:extLst>
              <a:ext uri="{FF2B5EF4-FFF2-40B4-BE49-F238E27FC236}">
                <a16:creationId xmlns:a16="http://schemas.microsoft.com/office/drawing/2014/main" id="{53494CD6-E132-5B29-2404-95B18824E7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DC6523D-D841-3645-670E-248318E99867}"/>
              </a:ext>
            </a:extLst>
          </p:cNvPr>
          <p:cNvSpPr>
            <a:spLocks noGrp="1"/>
          </p:cNvSpPr>
          <p:nvPr>
            <p:ph type="sldNum" sz="quarter" idx="12"/>
          </p:nvPr>
        </p:nvSpPr>
        <p:spPr>
          <a:xfrm>
            <a:off x="8610600" y="6356350"/>
            <a:ext cx="2743200" cy="365125"/>
          </a:xfrm>
          <a:prstGeom prst="rect">
            <a:avLst/>
          </a:prstGeom>
        </p:spPr>
        <p:txBody>
          <a:bodyPr/>
          <a:lstStyle/>
          <a:p>
            <a:fld id="{02645054-B196-4A1B-9255-333B479C3E5B}" type="slidenum">
              <a:rPr lang="en-US" smtClean="0"/>
              <a:t>‹#›</a:t>
            </a:fld>
            <a:endParaRPr lang="en-US"/>
          </a:p>
        </p:txBody>
      </p:sp>
    </p:spTree>
    <p:extLst>
      <p:ext uri="{BB962C8B-B14F-4D97-AF65-F5344CB8AC3E}">
        <p14:creationId xmlns:p14="http://schemas.microsoft.com/office/powerpoint/2010/main" val="433580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BB9DC-C36D-065D-04F5-0DD72311AD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19D874F-ED6F-F427-61E2-E702DDFB82D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C725EE-D52F-6827-543C-388B76E0088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3E7BDB-77E6-5F82-6BA6-779D63A83DE2}"/>
              </a:ext>
            </a:extLst>
          </p:cNvPr>
          <p:cNvSpPr>
            <a:spLocks noGrp="1"/>
          </p:cNvSpPr>
          <p:nvPr>
            <p:ph type="dt" sz="half" idx="10"/>
          </p:nvPr>
        </p:nvSpPr>
        <p:spPr>
          <a:xfrm>
            <a:off x="838200" y="6356350"/>
            <a:ext cx="2743200" cy="365125"/>
          </a:xfrm>
          <a:prstGeom prst="rect">
            <a:avLst/>
          </a:prstGeom>
        </p:spPr>
        <p:txBody>
          <a:bodyPr/>
          <a:lstStyle/>
          <a:p>
            <a:fld id="{FA515555-D557-441C-AA98-AACF863B7B6D}" type="datetime1">
              <a:rPr lang="en-US" smtClean="0"/>
              <a:t>6/16/2025</a:t>
            </a:fld>
            <a:endParaRPr lang="en-US"/>
          </a:p>
        </p:txBody>
      </p:sp>
      <p:sp>
        <p:nvSpPr>
          <p:cNvPr id="6" name="Footer Placeholder 5">
            <a:extLst>
              <a:ext uri="{FF2B5EF4-FFF2-40B4-BE49-F238E27FC236}">
                <a16:creationId xmlns:a16="http://schemas.microsoft.com/office/drawing/2014/main" id="{B71524CF-F50D-834E-CBD9-6EF50BAD8A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A5553E-B965-F79E-F134-3C5B492C9699}"/>
              </a:ext>
            </a:extLst>
          </p:cNvPr>
          <p:cNvSpPr>
            <a:spLocks noGrp="1"/>
          </p:cNvSpPr>
          <p:nvPr>
            <p:ph type="sldNum" sz="quarter" idx="12"/>
          </p:nvPr>
        </p:nvSpPr>
        <p:spPr>
          <a:xfrm>
            <a:off x="8610600" y="6356350"/>
            <a:ext cx="2743200" cy="365125"/>
          </a:xfrm>
          <a:prstGeom prst="rect">
            <a:avLst/>
          </a:prstGeom>
        </p:spPr>
        <p:txBody>
          <a:bodyPr/>
          <a:lstStyle/>
          <a:p>
            <a:fld id="{02645054-B196-4A1B-9255-333B479C3E5B}" type="slidenum">
              <a:rPr lang="en-US" smtClean="0"/>
              <a:t>‹#›</a:t>
            </a:fld>
            <a:endParaRPr lang="en-US"/>
          </a:p>
        </p:txBody>
      </p:sp>
    </p:spTree>
    <p:extLst>
      <p:ext uri="{BB962C8B-B14F-4D97-AF65-F5344CB8AC3E}">
        <p14:creationId xmlns:p14="http://schemas.microsoft.com/office/powerpoint/2010/main" val="125839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887A3-27FB-C00F-0FC0-CEE08EC9D0F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25A7666-F3B5-CC27-08EB-846C45011C3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0DCA06-8841-0D95-FE04-B08C0A048B1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1D6CF5-97A0-F72D-9804-ED2E23FC80C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EA6E99-841B-CF97-CA72-59296A38A6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7B0DF7-9DD5-C84B-D800-3C8FA797BEB6}"/>
              </a:ext>
            </a:extLst>
          </p:cNvPr>
          <p:cNvSpPr>
            <a:spLocks noGrp="1"/>
          </p:cNvSpPr>
          <p:nvPr>
            <p:ph type="dt" sz="half" idx="10"/>
          </p:nvPr>
        </p:nvSpPr>
        <p:spPr>
          <a:xfrm>
            <a:off x="838200" y="6356350"/>
            <a:ext cx="2743200" cy="365125"/>
          </a:xfrm>
          <a:prstGeom prst="rect">
            <a:avLst/>
          </a:prstGeom>
        </p:spPr>
        <p:txBody>
          <a:bodyPr/>
          <a:lstStyle/>
          <a:p>
            <a:fld id="{6B6FB3BD-074C-4065-8F76-766E957A4429}" type="datetime1">
              <a:rPr lang="en-US" smtClean="0"/>
              <a:t>6/16/2025</a:t>
            </a:fld>
            <a:endParaRPr lang="en-US"/>
          </a:p>
        </p:txBody>
      </p:sp>
      <p:sp>
        <p:nvSpPr>
          <p:cNvPr id="8" name="Footer Placeholder 7">
            <a:extLst>
              <a:ext uri="{FF2B5EF4-FFF2-40B4-BE49-F238E27FC236}">
                <a16:creationId xmlns:a16="http://schemas.microsoft.com/office/drawing/2014/main" id="{88FE02BF-3507-8FF2-6784-75FF5365DC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D38E52D-BDE6-EE0F-9C43-10F1273DAB38}"/>
              </a:ext>
            </a:extLst>
          </p:cNvPr>
          <p:cNvSpPr>
            <a:spLocks noGrp="1"/>
          </p:cNvSpPr>
          <p:nvPr>
            <p:ph type="sldNum" sz="quarter" idx="12"/>
          </p:nvPr>
        </p:nvSpPr>
        <p:spPr>
          <a:xfrm>
            <a:off x="8610600" y="6356350"/>
            <a:ext cx="2743200" cy="365125"/>
          </a:xfrm>
          <a:prstGeom prst="rect">
            <a:avLst/>
          </a:prstGeom>
        </p:spPr>
        <p:txBody>
          <a:bodyPr/>
          <a:lstStyle/>
          <a:p>
            <a:fld id="{02645054-B196-4A1B-9255-333B479C3E5B}" type="slidenum">
              <a:rPr lang="en-US" smtClean="0"/>
              <a:t>‹#›</a:t>
            </a:fld>
            <a:endParaRPr lang="en-US"/>
          </a:p>
        </p:txBody>
      </p:sp>
    </p:spTree>
    <p:extLst>
      <p:ext uri="{BB962C8B-B14F-4D97-AF65-F5344CB8AC3E}">
        <p14:creationId xmlns:p14="http://schemas.microsoft.com/office/powerpoint/2010/main" val="984647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2E580-1D69-99EC-FEFB-D0AE07639B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08F1D25-3C6F-3E8E-4AED-DB4890901BDA}"/>
              </a:ext>
            </a:extLst>
          </p:cNvPr>
          <p:cNvSpPr>
            <a:spLocks noGrp="1"/>
          </p:cNvSpPr>
          <p:nvPr>
            <p:ph type="dt" sz="half" idx="10"/>
          </p:nvPr>
        </p:nvSpPr>
        <p:spPr>
          <a:xfrm>
            <a:off x="838200" y="6356350"/>
            <a:ext cx="2743200" cy="365125"/>
          </a:xfrm>
          <a:prstGeom prst="rect">
            <a:avLst/>
          </a:prstGeom>
        </p:spPr>
        <p:txBody>
          <a:bodyPr/>
          <a:lstStyle/>
          <a:p>
            <a:fld id="{99262616-C823-4645-B407-7A14E27A54BE}" type="datetime1">
              <a:rPr lang="en-US" smtClean="0"/>
              <a:t>6/16/2025</a:t>
            </a:fld>
            <a:endParaRPr lang="en-US"/>
          </a:p>
        </p:txBody>
      </p:sp>
      <p:sp>
        <p:nvSpPr>
          <p:cNvPr id="4" name="Footer Placeholder 3">
            <a:extLst>
              <a:ext uri="{FF2B5EF4-FFF2-40B4-BE49-F238E27FC236}">
                <a16:creationId xmlns:a16="http://schemas.microsoft.com/office/drawing/2014/main" id="{FCE2817D-DF63-EB82-821C-C781F3996B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A9958A0-C326-32E5-B4BF-F046BAAF712A}"/>
              </a:ext>
            </a:extLst>
          </p:cNvPr>
          <p:cNvSpPr>
            <a:spLocks noGrp="1"/>
          </p:cNvSpPr>
          <p:nvPr>
            <p:ph type="sldNum" sz="quarter" idx="12"/>
          </p:nvPr>
        </p:nvSpPr>
        <p:spPr>
          <a:xfrm>
            <a:off x="8610600" y="6356350"/>
            <a:ext cx="2743200" cy="365125"/>
          </a:xfrm>
          <a:prstGeom prst="rect">
            <a:avLst/>
          </a:prstGeom>
        </p:spPr>
        <p:txBody>
          <a:bodyPr/>
          <a:lstStyle/>
          <a:p>
            <a:fld id="{02645054-B196-4A1B-9255-333B479C3E5B}" type="slidenum">
              <a:rPr lang="en-US" smtClean="0"/>
              <a:t>‹#›</a:t>
            </a:fld>
            <a:endParaRPr lang="en-US"/>
          </a:p>
        </p:txBody>
      </p:sp>
    </p:spTree>
    <p:extLst>
      <p:ext uri="{BB962C8B-B14F-4D97-AF65-F5344CB8AC3E}">
        <p14:creationId xmlns:p14="http://schemas.microsoft.com/office/powerpoint/2010/main" val="3287105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C29260-6BB6-CDC2-EE23-369F239873E7}"/>
              </a:ext>
            </a:extLst>
          </p:cNvPr>
          <p:cNvSpPr>
            <a:spLocks noGrp="1"/>
          </p:cNvSpPr>
          <p:nvPr>
            <p:ph type="dt" sz="half" idx="10"/>
          </p:nvPr>
        </p:nvSpPr>
        <p:spPr>
          <a:xfrm>
            <a:off x="838200" y="6356350"/>
            <a:ext cx="2743200" cy="365125"/>
          </a:xfrm>
          <a:prstGeom prst="rect">
            <a:avLst/>
          </a:prstGeom>
        </p:spPr>
        <p:txBody>
          <a:bodyPr/>
          <a:lstStyle/>
          <a:p>
            <a:fld id="{1D3B5B2B-2975-46B3-94BA-E7F13EA7CAE5}" type="datetime1">
              <a:rPr lang="en-US" smtClean="0"/>
              <a:t>6/16/2025</a:t>
            </a:fld>
            <a:endParaRPr lang="en-US"/>
          </a:p>
        </p:txBody>
      </p:sp>
      <p:sp>
        <p:nvSpPr>
          <p:cNvPr id="3" name="Footer Placeholder 2">
            <a:extLst>
              <a:ext uri="{FF2B5EF4-FFF2-40B4-BE49-F238E27FC236}">
                <a16:creationId xmlns:a16="http://schemas.microsoft.com/office/drawing/2014/main" id="{37A52A18-8C36-F0D4-E987-86A96141C8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8EE87E9-0815-700A-A092-2BCBF47A4A1F}"/>
              </a:ext>
            </a:extLst>
          </p:cNvPr>
          <p:cNvSpPr>
            <a:spLocks noGrp="1"/>
          </p:cNvSpPr>
          <p:nvPr>
            <p:ph type="sldNum" sz="quarter" idx="12"/>
          </p:nvPr>
        </p:nvSpPr>
        <p:spPr>
          <a:xfrm>
            <a:off x="8610600" y="6356350"/>
            <a:ext cx="2743200" cy="365125"/>
          </a:xfrm>
          <a:prstGeom prst="rect">
            <a:avLst/>
          </a:prstGeom>
        </p:spPr>
        <p:txBody>
          <a:bodyPr/>
          <a:lstStyle/>
          <a:p>
            <a:fld id="{02645054-B196-4A1B-9255-333B479C3E5B}" type="slidenum">
              <a:rPr lang="en-US" smtClean="0"/>
              <a:t>‹#›</a:t>
            </a:fld>
            <a:endParaRPr lang="en-US"/>
          </a:p>
        </p:txBody>
      </p:sp>
    </p:spTree>
    <p:extLst>
      <p:ext uri="{BB962C8B-B14F-4D97-AF65-F5344CB8AC3E}">
        <p14:creationId xmlns:p14="http://schemas.microsoft.com/office/powerpoint/2010/main" val="40766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08BF3-149B-5132-495F-50FBF19C3B1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2EA2C5-1DCA-E4E7-D46B-3D85350B3BA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B00E97-725D-7221-74B8-E88385EF98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673434-A730-C8C7-7E44-1FAA90558B0B}"/>
              </a:ext>
            </a:extLst>
          </p:cNvPr>
          <p:cNvSpPr>
            <a:spLocks noGrp="1"/>
          </p:cNvSpPr>
          <p:nvPr>
            <p:ph type="dt" sz="half" idx="10"/>
          </p:nvPr>
        </p:nvSpPr>
        <p:spPr>
          <a:xfrm>
            <a:off x="838200" y="6356350"/>
            <a:ext cx="2743200" cy="365125"/>
          </a:xfrm>
          <a:prstGeom prst="rect">
            <a:avLst/>
          </a:prstGeom>
        </p:spPr>
        <p:txBody>
          <a:bodyPr/>
          <a:lstStyle/>
          <a:p>
            <a:fld id="{5EEE8DB7-64C4-43A1-8812-FCE4F9106C5D}" type="datetime1">
              <a:rPr lang="en-US" smtClean="0"/>
              <a:t>6/16/2025</a:t>
            </a:fld>
            <a:endParaRPr lang="en-US"/>
          </a:p>
        </p:txBody>
      </p:sp>
      <p:sp>
        <p:nvSpPr>
          <p:cNvPr id="6" name="Footer Placeholder 5">
            <a:extLst>
              <a:ext uri="{FF2B5EF4-FFF2-40B4-BE49-F238E27FC236}">
                <a16:creationId xmlns:a16="http://schemas.microsoft.com/office/drawing/2014/main" id="{5859A403-99DC-F819-F736-F774A7E62D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2FE9A0-4B34-986A-2FCA-B25F04932C10}"/>
              </a:ext>
            </a:extLst>
          </p:cNvPr>
          <p:cNvSpPr>
            <a:spLocks noGrp="1"/>
          </p:cNvSpPr>
          <p:nvPr>
            <p:ph type="sldNum" sz="quarter" idx="12"/>
          </p:nvPr>
        </p:nvSpPr>
        <p:spPr>
          <a:xfrm>
            <a:off x="8610600" y="6356350"/>
            <a:ext cx="2743200" cy="365125"/>
          </a:xfrm>
          <a:prstGeom prst="rect">
            <a:avLst/>
          </a:prstGeom>
        </p:spPr>
        <p:txBody>
          <a:bodyPr/>
          <a:lstStyle/>
          <a:p>
            <a:fld id="{02645054-B196-4A1B-9255-333B479C3E5B}" type="slidenum">
              <a:rPr lang="en-US" smtClean="0"/>
              <a:t>‹#›</a:t>
            </a:fld>
            <a:endParaRPr lang="en-US"/>
          </a:p>
        </p:txBody>
      </p:sp>
    </p:spTree>
    <p:extLst>
      <p:ext uri="{BB962C8B-B14F-4D97-AF65-F5344CB8AC3E}">
        <p14:creationId xmlns:p14="http://schemas.microsoft.com/office/powerpoint/2010/main" val="4202586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A704A-2501-7718-8F61-C30FE49BD4D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89488B-6B3A-52AF-D366-13614BD23AB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E012D5-ABF5-4407-A2D4-87B1E45E31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9F162F-AE82-3540-1E22-921997955A8D}"/>
              </a:ext>
            </a:extLst>
          </p:cNvPr>
          <p:cNvSpPr>
            <a:spLocks noGrp="1"/>
          </p:cNvSpPr>
          <p:nvPr>
            <p:ph type="dt" sz="half" idx="10"/>
          </p:nvPr>
        </p:nvSpPr>
        <p:spPr>
          <a:xfrm>
            <a:off x="838200" y="6356350"/>
            <a:ext cx="2743200" cy="365125"/>
          </a:xfrm>
          <a:prstGeom prst="rect">
            <a:avLst/>
          </a:prstGeom>
        </p:spPr>
        <p:txBody>
          <a:bodyPr/>
          <a:lstStyle/>
          <a:p>
            <a:fld id="{3BEFF8A3-86DC-437C-9CB3-22DB838B2EE4}" type="datetime1">
              <a:rPr lang="en-US" smtClean="0"/>
              <a:t>6/16/2025</a:t>
            </a:fld>
            <a:endParaRPr lang="en-US"/>
          </a:p>
        </p:txBody>
      </p:sp>
      <p:sp>
        <p:nvSpPr>
          <p:cNvPr id="6" name="Footer Placeholder 5">
            <a:extLst>
              <a:ext uri="{FF2B5EF4-FFF2-40B4-BE49-F238E27FC236}">
                <a16:creationId xmlns:a16="http://schemas.microsoft.com/office/drawing/2014/main" id="{9FF55656-6867-92EE-8706-54F5B45F1E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B6496A8-FD8D-CA4F-50EB-EB379713BA0E}"/>
              </a:ext>
            </a:extLst>
          </p:cNvPr>
          <p:cNvSpPr>
            <a:spLocks noGrp="1"/>
          </p:cNvSpPr>
          <p:nvPr>
            <p:ph type="sldNum" sz="quarter" idx="12"/>
          </p:nvPr>
        </p:nvSpPr>
        <p:spPr>
          <a:xfrm>
            <a:off x="8610600" y="6356350"/>
            <a:ext cx="2743200" cy="365125"/>
          </a:xfrm>
          <a:prstGeom prst="rect">
            <a:avLst/>
          </a:prstGeom>
        </p:spPr>
        <p:txBody>
          <a:bodyPr/>
          <a:lstStyle/>
          <a:p>
            <a:fld id="{02645054-B196-4A1B-9255-333B479C3E5B}" type="slidenum">
              <a:rPr lang="en-US" smtClean="0"/>
              <a:t>‹#›</a:t>
            </a:fld>
            <a:endParaRPr lang="en-US"/>
          </a:p>
        </p:txBody>
      </p:sp>
    </p:spTree>
    <p:extLst>
      <p:ext uri="{BB962C8B-B14F-4D97-AF65-F5344CB8AC3E}">
        <p14:creationId xmlns:p14="http://schemas.microsoft.com/office/powerpoint/2010/main" val="3164118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jpg"/><Relationship Id="rId3" Type="http://schemas.openxmlformats.org/officeDocument/2006/relationships/slideLayout" Target="../slideLayouts/slideLayout3.xml"/><Relationship Id="rId21" Type="http://schemas.openxmlformats.org/officeDocument/2006/relationships/image" Target="../media/image9.jpeg"/><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19" Type="http://schemas.openxmlformats.org/officeDocument/2006/relationships/image" Target="../media/image7.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18" Type="http://schemas.openxmlformats.org/officeDocument/2006/relationships/image" Target="../media/image6.jpg"/><Relationship Id="rId3" Type="http://schemas.openxmlformats.org/officeDocument/2006/relationships/slideLayout" Target="../slideLayouts/slideLayout14.xml"/><Relationship Id="rId21" Type="http://schemas.openxmlformats.org/officeDocument/2006/relationships/image" Target="../media/image9.jpe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image" Target="../media/image12.png"/><Relationship Id="rId20"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1.png"/><Relationship Id="rId10" Type="http://schemas.openxmlformats.org/officeDocument/2006/relationships/slideLayout" Target="../slideLayouts/slideLayout21.xml"/><Relationship Id="rId19" Type="http://schemas.openxmlformats.org/officeDocument/2006/relationships/image" Target="../media/image7.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0.png"/><Relationship Id="rId22"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B4ECC5A9-C557-8B51-AA83-B23C96ACE37E}"/>
              </a:ext>
            </a:extLst>
          </p:cNvPr>
          <p:cNvPicPr>
            <a:picLocks noChangeAspect="1"/>
          </p:cNvPicPr>
          <p:nvPr userDrawn="1"/>
        </p:nvPicPr>
        <p:blipFill>
          <a:blip r:embed="rId13"/>
          <a:srcRect l="23745" t="31179" b="24911"/>
          <a:stretch/>
        </p:blipFill>
        <p:spPr>
          <a:xfrm>
            <a:off x="0" y="-2"/>
            <a:ext cx="11971770" cy="6867267"/>
          </a:xfrm>
          <a:prstGeom prst="rect">
            <a:avLst/>
          </a:prstGeom>
        </p:spPr>
      </p:pic>
      <p:pic>
        <p:nvPicPr>
          <p:cNvPr id="36" name="Picture 35" descr="Virginia Tech Logo and symbol, meaning ...">
            <a:extLst>
              <a:ext uri="{FF2B5EF4-FFF2-40B4-BE49-F238E27FC236}">
                <a16:creationId xmlns:a16="http://schemas.microsoft.com/office/drawing/2014/main" id="{3B0A1CF1-9303-4606-0574-29B5B4E7A034}"/>
              </a:ext>
            </a:extLst>
          </p:cNvPr>
          <p:cNvPicPr>
            <a:picLocks noChangeAspect="1" noChangeArrowheads="1"/>
          </p:cNvPicPr>
          <p:nvPr userDrawn="1"/>
        </p:nvPicPr>
        <p:blipFill rotWithShape="1">
          <a:blip r:embed="rId14">
            <a:extLst>
              <a:ext uri="{28A0092B-C50C-407E-A947-70E740481C1C}">
                <a14:useLocalDpi xmlns:a14="http://schemas.microsoft.com/office/drawing/2010/main" val="0"/>
              </a:ext>
            </a:extLst>
          </a:blip>
          <a:srcRect l="19394" t="18523" r="24178" b="40929"/>
          <a:stretch/>
        </p:blipFill>
        <p:spPr bwMode="auto">
          <a:xfrm>
            <a:off x="10765434" y="239746"/>
            <a:ext cx="1213866" cy="54864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descr="A blue logo with a w letter&#10;&#10;AI-generated content may be incorrect.">
            <a:extLst>
              <a:ext uri="{FF2B5EF4-FFF2-40B4-BE49-F238E27FC236}">
                <a16:creationId xmlns:a16="http://schemas.microsoft.com/office/drawing/2014/main" id="{1145D175-88E5-5F65-3FE3-98DC833E8CB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864317" y="194026"/>
            <a:ext cx="735411" cy="640080"/>
          </a:xfrm>
          <a:prstGeom prst="rect">
            <a:avLst/>
          </a:prstGeom>
        </p:spPr>
      </p:pic>
      <p:pic>
        <p:nvPicPr>
          <p:cNvPr id="35" name="Picture 34">
            <a:extLst>
              <a:ext uri="{FF2B5EF4-FFF2-40B4-BE49-F238E27FC236}">
                <a16:creationId xmlns:a16="http://schemas.microsoft.com/office/drawing/2014/main" id="{3D9BF7A8-EB1E-E51E-DDD5-5A2D402062BF}"/>
              </a:ext>
            </a:extLst>
          </p:cNvPr>
          <p:cNvPicPr>
            <a:picLocks noChangeAspect="1"/>
          </p:cNvPicPr>
          <p:nvPr userDrawn="1"/>
        </p:nvPicPr>
        <p:blipFill>
          <a:blip r:embed="rId16"/>
          <a:srcRect t="3426"/>
          <a:stretch/>
        </p:blipFill>
        <p:spPr>
          <a:xfrm>
            <a:off x="9959567" y="3921388"/>
            <a:ext cx="2045263" cy="2019673"/>
          </a:xfrm>
          <a:prstGeom prst="ellipse">
            <a:avLst/>
          </a:prstGeom>
        </p:spPr>
      </p:pic>
      <p:sp>
        <p:nvSpPr>
          <p:cNvPr id="27" name="TextBox 27">
            <a:extLst>
              <a:ext uri="{FF2B5EF4-FFF2-40B4-BE49-F238E27FC236}">
                <a16:creationId xmlns:a16="http://schemas.microsoft.com/office/drawing/2014/main" id="{8B3C5725-F917-B7D6-F0E1-2078E524F185}"/>
              </a:ext>
            </a:extLst>
          </p:cNvPr>
          <p:cNvSpPr txBox="1"/>
          <p:nvPr userDrawn="1"/>
        </p:nvSpPr>
        <p:spPr>
          <a:xfrm>
            <a:off x="8950494" y="6102312"/>
            <a:ext cx="3079779" cy="764953"/>
          </a:xfrm>
          <a:prstGeom prst="rect">
            <a:avLst/>
          </a:prstGeom>
        </p:spPr>
        <p:txBody>
          <a:bodyPr lIns="0" tIns="0" rIns="0" bIns="0" rtlCol="0" anchor="t">
            <a:spAutoFit/>
          </a:bodyPr>
          <a:lstStyle/>
          <a:p>
            <a:pPr algn="r">
              <a:lnSpc>
                <a:spcPts val="1493"/>
              </a:lnSpc>
            </a:pPr>
            <a:r>
              <a:rPr lang="en-US" sz="1214">
                <a:solidFill>
                  <a:srgbClr val="4164A6"/>
                </a:solidFill>
                <a:latin typeface="Poppins"/>
                <a:ea typeface="Poppins"/>
                <a:cs typeface="Poppins"/>
                <a:sym typeface="Poppins"/>
              </a:rPr>
              <a:t>Supported by the U.S. Department of Labor Workforce Opportunity for Rural Communities (WORC) Initiative</a:t>
            </a:r>
          </a:p>
          <a:p>
            <a:pPr marL="0" lvl="0" indent="0" algn="r">
              <a:lnSpc>
                <a:spcPts val="1493"/>
              </a:lnSpc>
              <a:spcBef>
                <a:spcPct val="0"/>
              </a:spcBef>
            </a:pPr>
            <a:endParaRPr lang="en-US" sz="1214">
              <a:solidFill>
                <a:srgbClr val="4164A6"/>
              </a:solidFill>
              <a:latin typeface="Poppins"/>
              <a:ea typeface="Poppins"/>
              <a:cs typeface="Poppins"/>
              <a:sym typeface="Poppins"/>
            </a:endParaRPr>
          </a:p>
        </p:txBody>
      </p:sp>
      <p:pic>
        <p:nvPicPr>
          <p:cNvPr id="32" name="Picture 31">
            <a:extLst>
              <a:ext uri="{FF2B5EF4-FFF2-40B4-BE49-F238E27FC236}">
                <a16:creationId xmlns:a16="http://schemas.microsoft.com/office/drawing/2014/main" id="{A08B1949-73FB-01BA-027A-8419827C790A}"/>
              </a:ext>
            </a:extLst>
          </p:cNvPr>
          <p:cNvPicPr>
            <a:picLocks noChangeAspect="1"/>
          </p:cNvPicPr>
          <p:nvPr userDrawn="1"/>
        </p:nvPicPr>
        <p:blipFill>
          <a:blip r:embed="rId17"/>
          <a:stretch>
            <a:fillRect/>
          </a:stretch>
        </p:blipFill>
        <p:spPr>
          <a:xfrm>
            <a:off x="2718629" y="311119"/>
            <a:ext cx="3470980" cy="2149338"/>
          </a:xfrm>
          <a:prstGeom prst="rect">
            <a:avLst/>
          </a:prstGeom>
        </p:spPr>
      </p:pic>
      <p:pic>
        <p:nvPicPr>
          <p:cNvPr id="37" name="object 4">
            <a:extLst>
              <a:ext uri="{FF2B5EF4-FFF2-40B4-BE49-F238E27FC236}">
                <a16:creationId xmlns:a16="http://schemas.microsoft.com/office/drawing/2014/main" id="{DDCC7104-9AB6-BA35-F3C2-9FB94845F8D6}"/>
              </a:ext>
            </a:extLst>
          </p:cNvPr>
          <p:cNvPicPr/>
          <p:nvPr userDrawn="1"/>
        </p:nvPicPr>
        <p:blipFill>
          <a:blip r:embed="rId18" cstate="print">
            <a:clrChange>
              <a:clrFrom>
                <a:srgbClr val="FFFFFF"/>
              </a:clrFrom>
              <a:clrTo>
                <a:srgbClr val="FFFFFF">
                  <a:alpha val="0"/>
                </a:srgbClr>
              </a:clrTo>
            </a:clrChange>
          </a:blip>
          <a:stretch>
            <a:fillRect/>
          </a:stretch>
        </p:blipFill>
        <p:spPr>
          <a:xfrm>
            <a:off x="10138619" y="908589"/>
            <a:ext cx="731520" cy="640080"/>
          </a:xfrm>
          <a:prstGeom prst="rect">
            <a:avLst/>
          </a:prstGeom>
        </p:spPr>
      </p:pic>
      <p:pic>
        <p:nvPicPr>
          <p:cNvPr id="38" name="object 8">
            <a:extLst>
              <a:ext uri="{FF2B5EF4-FFF2-40B4-BE49-F238E27FC236}">
                <a16:creationId xmlns:a16="http://schemas.microsoft.com/office/drawing/2014/main" id="{3C400EDE-F276-275E-FA4F-17769DE0759F}"/>
              </a:ext>
            </a:extLst>
          </p:cNvPr>
          <p:cNvPicPr/>
          <p:nvPr userDrawn="1"/>
        </p:nvPicPr>
        <p:blipFill>
          <a:blip r:embed="rId19" cstate="print"/>
          <a:stretch>
            <a:fillRect/>
          </a:stretch>
        </p:blipFill>
        <p:spPr>
          <a:xfrm>
            <a:off x="11202937" y="908589"/>
            <a:ext cx="640080" cy="640080"/>
          </a:xfrm>
          <a:prstGeom prst="rect">
            <a:avLst/>
          </a:prstGeom>
        </p:spPr>
      </p:pic>
      <p:pic>
        <p:nvPicPr>
          <p:cNvPr id="39" name="Picture 6" descr="KY RWA logo">
            <a:extLst>
              <a:ext uri="{FF2B5EF4-FFF2-40B4-BE49-F238E27FC236}">
                <a16:creationId xmlns:a16="http://schemas.microsoft.com/office/drawing/2014/main" id="{64A0D1B8-FF83-C8A6-E6D9-36BA85027BBD}"/>
              </a:ext>
            </a:extLst>
          </p:cNvPr>
          <p:cNvPicPr>
            <a:picLocks noChangeAspect="1" noChangeArrowheads="1"/>
          </p:cNvPicPr>
          <p:nvPr userDrawn="1"/>
        </p:nvPicPr>
        <p:blipFill rotWithShape="1">
          <a:blip r:embed="rId20">
            <a:extLst>
              <a:ext uri="{28A0092B-C50C-407E-A947-70E740481C1C}">
                <a14:useLocalDpi xmlns:a14="http://schemas.microsoft.com/office/drawing/2010/main" val="0"/>
              </a:ext>
            </a:extLst>
          </a:blip>
          <a:srcRect l="20270" t="23282" r="17946" b="23824"/>
          <a:stretch/>
        </p:blipFill>
        <p:spPr bwMode="auto">
          <a:xfrm>
            <a:off x="10273094" y="2843213"/>
            <a:ext cx="1288321" cy="82296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WV RWA logo">
            <a:extLst>
              <a:ext uri="{FF2B5EF4-FFF2-40B4-BE49-F238E27FC236}">
                <a16:creationId xmlns:a16="http://schemas.microsoft.com/office/drawing/2014/main" id="{4935A2A9-664E-38AC-CE56-4F631A66DF67}"/>
              </a:ext>
            </a:extLst>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10462469" y="1725996"/>
            <a:ext cx="1005840" cy="1005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5662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5AF9B6-C20A-8077-B633-6235805AC3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137B85-3339-FA6B-A513-BF01F4A57B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35DAB7-0DA5-AE6B-72DE-82CB467E60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624971-5968-4109-826A-30B12EA23EA4}" type="datetime1">
              <a:rPr lang="en-US" smtClean="0"/>
              <a:t>6/16/2025</a:t>
            </a:fld>
            <a:endParaRPr lang="en-US"/>
          </a:p>
        </p:txBody>
      </p:sp>
      <p:sp>
        <p:nvSpPr>
          <p:cNvPr id="5" name="Footer Placeholder 4">
            <a:extLst>
              <a:ext uri="{FF2B5EF4-FFF2-40B4-BE49-F238E27FC236}">
                <a16:creationId xmlns:a16="http://schemas.microsoft.com/office/drawing/2014/main" id="{9E713A12-8F7A-4800-FC48-D76479856E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2589C65-B8C5-B4A2-AF8B-C43C087DAC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6062CF8-CD40-4FE4-8FCD-EDA5282A3C67}" type="slidenum">
              <a:rPr lang="en-US" smtClean="0"/>
              <a:t>‹#›</a:t>
            </a:fld>
            <a:endParaRPr lang="en-US"/>
          </a:p>
        </p:txBody>
      </p:sp>
      <p:pic>
        <p:nvPicPr>
          <p:cNvPr id="7" name="Picture 6">
            <a:extLst>
              <a:ext uri="{FF2B5EF4-FFF2-40B4-BE49-F238E27FC236}">
                <a16:creationId xmlns:a16="http://schemas.microsoft.com/office/drawing/2014/main" id="{A19DE3E4-C188-50C4-C187-E62D69D574DE}"/>
              </a:ext>
            </a:extLst>
          </p:cNvPr>
          <p:cNvPicPr>
            <a:picLocks noChangeAspect="1"/>
          </p:cNvPicPr>
          <p:nvPr userDrawn="1"/>
        </p:nvPicPr>
        <p:blipFill>
          <a:blip r:embed="rId14"/>
          <a:srcRect r="43365" b="44180"/>
          <a:stretch/>
        </p:blipFill>
        <p:spPr>
          <a:xfrm>
            <a:off x="10462181" y="5156439"/>
            <a:ext cx="1729820" cy="1701561"/>
          </a:xfrm>
          <a:prstGeom prst="rect">
            <a:avLst/>
          </a:prstGeom>
        </p:spPr>
      </p:pic>
      <p:pic>
        <p:nvPicPr>
          <p:cNvPr id="8" name="Picture 7">
            <a:extLst>
              <a:ext uri="{FF2B5EF4-FFF2-40B4-BE49-F238E27FC236}">
                <a16:creationId xmlns:a16="http://schemas.microsoft.com/office/drawing/2014/main" id="{08852CB2-287D-361A-EEA7-9BA799E2C269}"/>
              </a:ext>
            </a:extLst>
          </p:cNvPr>
          <p:cNvPicPr>
            <a:picLocks noChangeAspect="1"/>
          </p:cNvPicPr>
          <p:nvPr userDrawn="1"/>
        </p:nvPicPr>
        <p:blipFill>
          <a:blip r:embed="rId15"/>
          <a:srcRect l="19720" b="54983"/>
          <a:stretch/>
        </p:blipFill>
        <p:spPr>
          <a:xfrm>
            <a:off x="-20243" y="5156439"/>
            <a:ext cx="3049144" cy="1701561"/>
          </a:xfrm>
          <a:prstGeom prst="rect">
            <a:avLst/>
          </a:prstGeom>
        </p:spPr>
      </p:pic>
      <p:pic>
        <p:nvPicPr>
          <p:cNvPr id="9" name="Picture 8">
            <a:extLst>
              <a:ext uri="{FF2B5EF4-FFF2-40B4-BE49-F238E27FC236}">
                <a16:creationId xmlns:a16="http://schemas.microsoft.com/office/drawing/2014/main" id="{1A2EDE11-CA55-8CA8-A51F-566CD713A939}"/>
              </a:ext>
            </a:extLst>
          </p:cNvPr>
          <p:cNvPicPr>
            <a:picLocks noChangeAspect="1"/>
          </p:cNvPicPr>
          <p:nvPr userDrawn="1"/>
        </p:nvPicPr>
        <p:blipFill rotWithShape="1">
          <a:blip r:embed="rId16"/>
          <a:srcRect l="33462" t="11053" b="5613"/>
          <a:stretch/>
        </p:blipFill>
        <p:spPr>
          <a:xfrm>
            <a:off x="0" y="5844785"/>
            <a:ext cx="2115845" cy="1013215"/>
          </a:xfrm>
          <a:prstGeom prst="ellipse">
            <a:avLst/>
          </a:prstGeom>
        </p:spPr>
      </p:pic>
      <p:pic>
        <p:nvPicPr>
          <p:cNvPr id="10" name="Picture 9" descr="Virginia Tech Logo and symbol, meaning ...">
            <a:extLst>
              <a:ext uri="{FF2B5EF4-FFF2-40B4-BE49-F238E27FC236}">
                <a16:creationId xmlns:a16="http://schemas.microsoft.com/office/drawing/2014/main" id="{E155ADDE-B30B-170D-F2A0-69697E110DB7}"/>
              </a:ext>
            </a:extLst>
          </p:cNvPr>
          <p:cNvPicPr>
            <a:picLocks noChangeAspect="1" noChangeArrowheads="1"/>
          </p:cNvPicPr>
          <p:nvPr userDrawn="1"/>
        </p:nvPicPr>
        <p:blipFill rotWithShape="1">
          <a:blip r:embed="rId17">
            <a:extLst>
              <a:ext uri="{28A0092B-C50C-407E-A947-70E740481C1C}">
                <a14:useLocalDpi xmlns:a14="http://schemas.microsoft.com/office/drawing/2010/main" val="0"/>
              </a:ext>
            </a:extLst>
          </a:blip>
          <a:srcRect l="19394" t="18523" r="24178" b="40929"/>
          <a:stretch/>
        </p:blipFill>
        <p:spPr bwMode="auto">
          <a:xfrm>
            <a:off x="6470844" y="6087131"/>
            <a:ext cx="1213866" cy="548640"/>
          </a:xfrm>
          <a:prstGeom prst="rect">
            <a:avLst/>
          </a:prstGeom>
          <a:noFill/>
          <a:extLst>
            <a:ext uri="{909E8E84-426E-40DD-AFC4-6F175D3DCCD1}">
              <a14:hiddenFill xmlns:a14="http://schemas.microsoft.com/office/drawing/2010/main">
                <a:solidFill>
                  <a:srgbClr val="FFFFFF"/>
                </a:solidFill>
              </a14:hiddenFill>
            </a:ext>
          </a:extLst>
        </p:spPr>
      </p:pic>
      <p:pic>
        <p:nvPicPr>
          <p:cNvPr id="11" name="object 4">
            <a:extLst>
              <a:ext uri="{FF2B5EF4-FFF2-40B4-BE49-F238E27FC236}">
                <a16:creationId xmlns:a16="http://schemas.microsoft.com/office/drawing/2014/main" id="{C0778B55-0B9E-4AAA-5C9E-820C7CF985F8}"/>
              </a:ext>
            </a:extLst>
          </p:cNvPr>
          <p:cNvPicPr/>
          <p:nvPr userDrawn="1"/>
        </p:nvPicPr>
        <p:blipFill>
          <a:blip r:embed="rId18" cstate="print">
            <a:clrChange>
              <a:clrFrom>
                <a:srgbClr val="FFFFFF"/>
              </a:clrFrom>
              <a:clrTo>
                <a:srgbClr val="FFFFFF">
                  <a:alpha val="0"/>
                </a:srgbClr>
              </a:clrTo>
            </a:clrChange>
          </a:blip>
          <a:stretch>
            <a:fillRect/>
          </a:stretch>
        </p:blipFill>
        <p:spPr>
          <a:xfrm>
            <a:off x="4595736" y="6041411"/>
            <a:ext cx="731520" cy="640080"/>
          </a:xfrm>
          <a:prstGeom prst="rect">
            <a:avLst/>
          </a:prstGeom>
        </p:spPr>
      </p:pic>
      <p:pic>
        <p:nvPicPr>
          <p:cNvPr id="12" name="object 8">
            <a:extLst>
              <a:ext uri="{FF2B5EF4-FFF2-40B4-BE49-F238E27FC236}">
                <a16:creationId xmlns:a16="http://schemas.microsoft.com/office/drawing/2014/main" id="{380F5C21-80CF-A118-D9B1-51E6F20F4F47}"/>
              </a:ext>
            </a:extLst>
          </p:cNvPr>
          <p:cNvPicPr/>
          <p:nvPr userDrawn="1"/>
        </p:nvPicPr>
        <p:blipFill>
          <a:blip r:embed="rId19" cstate="print"/>
          <a:stretch>
            <a:fillRect/>
          </a:stretch>
        </p:blipFill>
        <p:spPr>
          <a:xfrm>
            <a:off x="5587958" y="6041411"/>
            <a:ext cx="640080" cy="640080"/>
          </a:xfrm>
          <a:prstGeom prst="rect">
            <a:avLst/>
          </a:prstGeom>
        </p:spPr>
      </p:pic>
      <p:pic>
        <p:nvPicPr>
          <p:cNvPr id="13" name="Picture 6" descr="KY RWA logo">
            <a:extLst>
              <a:ext uri="{FF2B5EF4-FFF2-40B4-BE49-F238E27FC236}">
                <a16:creationId xmlns:a16="http://schemas.microsoft.com/office/drawing/2014/main" id="{EBE78349-3C13-E8D3-39F7-93EF30DD0B74}"/>
              </a:ext>
            </a:extLst>
          </p:cNvPr>
          <p:cNvPicPr>
            <a:picLocks noChangeAspect="1" noChangeArrowheads="1"/>
          </p:cNvPicPr>
          <p:nvPr userDrawn="1"/>
        </p:nvPicPr>
        <p:blipFill rotWithShape="1">
          <a:blip r:embed="rId20">
            <a:extLst>
              <a:ext uri="{28A0092B-C50C-407E-A947-70E740481C1C}">
                <a14:useLocalDpi xmlns:a14="http://schemas.microsoft.com/office/drawing/2010/main" val="0"/>
              </a:ext>
            </a:extLst>
          </a:blip>
          <a:srcRect l="20270" t="23282" r="17946" b="23824"/>
          <a:stretch/>
        </p:blipFill>
        <p:spPr bwMode="auto">
          <a:xfrm>
            <a:off x="8903549" y="5949971"/>
            <a:ext cx="1288321" cy="8229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WV RWA logo">
            <a:extLst>
              <a:ext uri="{FF2B5EF4-FFF2-40B4-BE49-F238E27FC236}">
                <a16:creationId xmlns:a16="http://schemas.microsoft.com/office/drawing/2014/main" id="{D0A9C19D-102F-AE49-A185-C8400DCA81BA}"/>
              </a:ext>
            </a:extLst>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7818334" y="5949971"/>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blue logo with a w letter&#10;&#10;AI-generated content may be incorrect.">
            <a:extLst>
              <a:ext uri="{FF2B5EF4-FFF2-40B4-BE49-F238E27FC236}">
                <a16:creationId xmlns:a16="http://schemas.microsoft.com/office/drawing/2014/main" id="{62D0D0CD-DA6E-EA41-1CCA-A1FF85C06056}"/>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3558292" y="6041411"/>
            <a:ext cx="735411" cy="640080"/>
          </a:xfrm>
          <a:prstGeom prst="rect">
            <a:avLst/>
          </a:prstGeom>
        </p:spPr>
      </p:pic>
    </p:spTree>
    <p:extLst>
      <p:ext uri="{BB962C8B-B14F-4D97-AF65-F5344CB8AC3E}">
        <p14:creationId xmlns:p14="http://schemas.microsoft.com/office/powerpoint/2010/main" val="1611790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68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microsoft.com/office/2018/10/relationships/comments" Target="../comments/modernComment_107_CFA14F5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9.xml"/></Relationships>
</file>

<file path=ppt/slides/_rels/slide10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9.xml"/></Relationships>
</file>

<file path=ppt/slides/_rels/slide10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9.xml"/></Relationships>
</file>

<file path=ppt/slides/_rels/slide10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microsoft.com/office/2018/10/relationships/comments" Target="../comments/modernComment_195_A2727FE3.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microsoft.com/office/2018/10/relationships/comments" Target="../comments/modernComment_16E_49227635.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hyperlink" Target="https://www.di-corp.com/wp-content/uploads/2023/03/SDS_Sugar_EN.PDF" TargetMode="Externa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image" Target="../media/image60.png"/><Relationship Id="rId2" Type="http://schemas.microsoft.com/office/2018/10/relationships/comments" Target="../comments/modernComment_166_4FD659C8.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2" Type="http://schemas.microsoft.com/office/2018/10/relationships/comments" Target="../comments/modernComment_167_96AEAED6.xml"/><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9.xml"/></Relationships>
</file>

<file path=ppt/slides/_rels/slide13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9.xml"/></Relationships>
</file>

<file path=ppt/slides/_rels/slide13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1.xml"/><Relationship Id="rId4" Type="http://schemas.microsoft.com/office/2018/10/relationships/comments" Target="../comments/modernComment_16D_17DE2F0A.xml"/></Relationships>
</file>

<file path=ppt/slides/_rels/slide14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9.xml"/></Relationships>
</file>

<file path=ppt/slides/_rels/slide14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9.xml"/></Relationships>
</file>

<file path=ppt/slides/_rels/slide14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9.xml"/></Relationships>
</file>

<file path=ppt/slides/_rels/slide143.xml.rels><?xml version="1.0" encoding="UTF-8" standalone="yes"?>
<Relationships xmlns="http://schemas.openxmlformats.org/package/2006/relationships"><Relationship Id="rId3" Type="http://schemas.openxmlformats.org/officeDocument/2006/relationships/image" Target="../media/image67.jpeg"/><Relationship Id="rId2" Type="http://schemas.microsoft.com/office/2018/10/relationships/comments" Target="../comments/modernComment_192_A3C1117F.xml"/><Relationship Id="rId1" Type="http://schemas.openxmlformats.org/officeDocument/2006/relationships/slideLayout" Target="../slideLayouts/slideLayout19.xml"/></Relationships>
</file>

<file path=ppt/slides/_rels/slide1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microsoft.com/office/2018/10/relationships/comments" Target="../comments/modernComment_109_100C5B7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microsoft.com/office/2018/10/relationships/comments" Target="../comments/modernComment_10D_3DF922DE.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microsoft.com/office/2018/10/relationships/comments" Target="../comments/modernComment_174_9C64A69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microsoft.com/office/2018/10/relationships/comments" Target="../comments/modernComment_16B_12C8CACB.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microsoft.com/office/2018/10/relationships/comments" Target="../comments/modernComment_110_D0FEBF1A.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microsoft.com/office/2018/10/relationships/comments" Target="../comments/modernComment_114_9236AD42.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microsoft.com/office/2018/10/relationships/comments" Target="../comments/modernComment_11A_EEFDDF6A.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microsoft.com/office/2018/10/relationships/comments" Target="../comments/modernComment_182_2B744A3F.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microsoft.com/office/2018/10/relationships/comments" Target="../comments/modernComment_183_D0CEFEEE.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microsoft.com/office/2018/10/relationships/comments" Target="../comments/modernComment_11B_29D56275.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microsoft.com/office/2018/10/relationships/comments" Target="../comments/modernComment_17C_4E539313.xml"/><Relationship Id="rId2" Type="http://schemas.openxmlformats.org/officeDocument/2006/relationships/slideLayout" Target="../slideLayouts/slideLayout13.xml"/><Relationship Id="rId1" Type="http://schemas.openxmlformats.org/officeDocument/2006/relationships/tags" Target="../tags/tag2.xml"/><Relationship Id="rId5" Type="http://schemas.openxmlformats.org/officeDocument/2006/relationships/image" Target="../media/image25.png"/><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3.xml"/><Relationship Id="rId1" Type="http://schemas.openxmlformats.org/officeDocument/2006/relationships/tags" Target="../tags/tag4.xml"/><Relationship Id="rId4" Type="http://schemas.openxmlformats.org/officeDocument/2006/relationships/image" Target="../media/image2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26.jpeg"/><Relationship Id="rId2" Type="http://schemas.microsoft.com/office/2018/10/relationships/comments" Target="../comments/modernComment_181_301AF299.xml"/><Relationship Id="rId1" Type="http://schemas.openxmlformats.org/officeDocument/2006/relationships/slideLayout" Target="../slideLayouts/slideLayout13.xml"/><Relationship Id="rId4" Type="http://schemas.openxmlformats.org/officeDocument/2006/relationships/image" Target="../media/image27.jpeg"/></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microsoft.com/office/2018/10/relationships/comments" Target="../comments/modernComment_184_10FDB1BA.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microsoft.com/office/2018/10/relationships/comments" Target="../comments/modernComment_17B_CA3B7F0.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microsoft.com/office/2018/10/relationships/comments" Target="../comments/modernComment_17F_A777A253.xml"/><Relationship Id="rId7" Type="http://schemas.openxmlformats.org/officeDocument/2006/relationships/image" Target="../media/image34.jpeg"/><Relationship Id="rId2" Type="http://schemas.openxmlformats.org/officeDocument/2006/relationships/slideLayout" Target="../slideLayouts/slideLayout18.xml"/><Relationship Id="rId1" Type="http://schemas.openxmlformats.org/officeDocument/2006/relationships/tags" Target="../tags/tag5.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52.xml.rels><?xml version="1.0" encoding="UTF-8" standalone="yes"?>
<Relationships xmlns="http://schemas.openxmlformats.org/package/2006/relationships"><Relationship Id="rId3" Type="http://schemas.microsoft.com/office/2018/10/relationships/comments" Target="../comments/modernComment_136_55163F61.xml"/><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53.xml.rels><?xml version="1.0" encoding="UTF-8" standalone="yes"?>
<Relationships xmlns="http://schemas.openxmlformats.org/package/2006/relationships"><Relationship Id="rId2" Type="http://schemas.openxmlformats.org/officeDocument/2006/relationships/hyperlink" Target="https://www.youtube.com/watch?v=UmzR3TRTz2U" TargetMode="Externa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microsoft.com/office/2018/10/relationships/comments" Target="../comments/modernComment_16C_D6E1BF62.xml"/><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40.jpeg"/></Relationships>
</file>

<file path=ppt/slides/_rels/slide65.xml.rels><?xml version="1.0" encoding="UTF-8" standalone="yes"?>
<Relationships xmlns="http://schemas.openxmlformats.org/package/2006/relationships"><Relationship Id="rId2" Type="http://schemas.microsoft.com/office/2018/10/relationships/comments" Target="../comments/modernComment_185_8EB5DCCC.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microsoft.com/office/2018/10/relationships/comments" Target="../comments/modernComment_11C_EE5C82C.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microsoft.com/office/2018/10/relationships/comments" Target="../comments/modernComment_104_B9B2D54D.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microsoft.com/office/2018/10/relationships/comments" Target="../comments/modernComment_105_CD3753B5.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microsoft.com/office/2018/10/relationships/comments" Target="../comments/modernComment_106_A86BFCD.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26DF3-6931-5527-E977-9CDD5A2B3800}"/>
              </a:ext>
            </a:extLst>
          </p:cNvPr>
          <p:cNvSpPr>
            <a:spLocks noGrp="1"/>
          </p:cNvSpPr>
          <p:nvPr>
            <p:ph type="ctrTitle"/>
          </p:nvPr>
        </p:nvSpPr>
        <p:spPr/>
        <p:txBody>
          <a:bodyPr/>
          <a:lstStyle/>
          <a:p>
            <a:r>
              <a:rPr lang="en-US">
                <a:solidFill>
                  <a:srgbClr val="EAAA00"/>
                </a:solidFill>
              </a:rPr>
              <a:t>Drinking Water Treatment</a:t>
            </a:r>
            <a:endParaRPr lang="en-US"/>
          </a:p>
        </p:txBody>
      </p:sp>
      <p:sp>
        <p:nvSpPr>
          <p:cNvPr id="3" name="Subtitle 2">
            <a:extLst>
              <a:ext uri="{FF2B5EF4-FFF2-40B4-BE49-F238E27FC236}">
                <a16:creationId xmlns:a16="http://schemas.microsoft.com/office/drawing/2014/main" id="{89FADDB5-F0BF-E070-F132-C41C2DA82D9A}"/>
              </a:ext>
            </a:extLst>
          </p:cNvPr>
          <p:cNvSpPr>
            <a:spLocks noGrp="1"/>
          </p:cNvSpPr>
          <p:nvPr>
            <p:ph type="subTitle" idx="1"/>
          </p:nvPr>
        </p:nvSpPr>
        <p:spPr/>
        <p:txBody>
          <a:bodyPr/>
          <a:lstStyle/>
          <a:p>
            <a:r>
              <a:rPr lang="en-US">
                <a:solidFill>
                  <a:srgbClr val="EAAA00"/>
                </a:solidFill>
              </a:rPr>
              <a:t>A Basic Overview of Drinking Water Production</a:t>
            </a:r>
          </a:p>
          <a:p>
            <a:endParaRPr lang="en-US"/>
          </a:p>
        </p:txBody>
      </p:sp>
    </p:spTree>
    <p:extLst>
      <p:ext uri="{BB962C8B-B14F-4D97-AF65-F5344CB8AC3E}">
        <p14:creationId xmlns:p14="http://schemas.microsoft.com/office/powerpoint/2010/main" val="270539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297EB-480C-C339-3763-1B2DBEBDFA95}"/>
              </a:ext>
            </a:extLst>
          </p:cNvPr>
          <p:cNvSpPr>
            <a:spLocks noGrp="1"/>
          </p:cNvSpPr>
          <p:nvPr>
            <p:ph type="title"/>
          </p:nvPr>
        </p:nvSpPr>
        <p:spPr/>
        <p:txBody>
          <a:bodyPr/>
          <a:lstStyle/>
          <a:p>
            <a:r>
              <a:rPr lang="en-US"/>
              <a:t>SDWA continued</a:t>
            </a:r>
          </a:p>
        </p:txBody>
      </p:sp>
      <p:sp>
        <p:nvSpPr>
          <p:cNvPr id="3" name="Content Placeholder 2">
            <a:extLst>
              <a:ext uri="{FF2B5EF4-FFF2-40B4-BE49-F238E27FC236}">
                <a16:creationId xmlns:a16="http://schemas.microsoft.com/office/drawing/2014/main" id="{B9FC9CFD-06E0-79F2-50FE-22E493E205E3}"/>
              </a:ext>
            </a:extLst>
          </p:cNvPr>
          <p:cNvSpPr>
            <a:spLocks noGrp="1"/>
          </p:cNvSpPr>
          <p:nvPr>
            <p:ph idx="1"/>
          </p:nvPr>
        </p:nvSpPr>
        <p:spPr/>
        <p:txBody>
          <a:bodyPr/>
          <a:lstStyle/>
          <a:p>
            <a:r>
              <a:rPr lang="en-US" dirty="0"/>
              <a:t>In 1996 it was reauthorized again.. </a:t>
            </a:r>
          </a:p>
          <a:p>
            <a:endParaRPr lang="en-US" dirty="0"/>
          </a:p>
          <a:p>
            <a:r>
              <a:rPr lang="en-US" dirty="0"/>
              <a:t>This reauthorization required public transparency and reporting</a:t>
            </a:r>
          </a:p>
          <a:p>
            <a:r>
              <a:rPr lang="en-US" dirty="0"/>
              <a:t>Added source water assessments</a:t>
            </a:r>
          </a:p>
          <a:p>
            <a:r>
              <a:rPr lang="en-US" dirty="0"/>
              <a:t>Added Requirements for public notification of violation</a:t>
            </a:r>
          </a:p>
          <a:p>
            <a:r>
              <a:rPr lang="en-US" dirty="0"/>
              <a:t>Groundwater Rules</a:t>
            </a:r>
          </a:p>
          <a:p>
            <a:pPr marL="0" indent="0">
              <a:buNone/>
            </a:pPr>
            <a:r>
              <a:rPr lang="en-US" dirty="0"/>
              <a:t>		</a:t>
            </a:r>
          </a:p>
          <a:p>
            <a:pPr marL="0" indent="0">
              <a:buNone/>
            </a:pPr>
            <a:endParaRPr lang="en-US" dirty="0"/>
          </a:p>
        </p:txBody>
      </p:sp>
      <p:sp>
        <p:nvSpPr>
          <p:cNvPr id="5" name="Slide Number Placeholder 4">
            <a:extLst>
              <a:ext uri="{FF2B5EF4-FFF2-40B4-BE49-F238E27FC236}">
                <a16:creationId xmlns:a16="http://schemas.microsoft.com/office/drawing/2014/main" id="{9B1895D0-AFDF-CA65-EAE0-A36A59A8C17D}"/>
              </a:ext>
            </a:extLst>
          </p:cNvPr>
          <p:cNvSpPr>
            <a:spLocks noGrp="1"/>
          </p:cNvSpPr>
          <p:nvPr>
            <p:ph type="sldNum" sz="quarter" idx="12"/>
          </p:nvPr>
        </p:nvSpPr>
        <p:spPr/>
        <p:txBody>
          <a:bodyPr/>
          <a:lstStyle/>
          <a:p>
            <a:fld id="{B1FE6DA9-00BB-4AA6-B864-65108A5F5295}" type="slidenum">
              <a:rPr lang="en-US" smtClean="0"/>
              <a:pPr/>
              <a:t>10</a:t>
            </a:fld>
            <a:endParaRPr lang="en-US"/>
          </a:p>
        </p:txBody>
      </p:sp>
    </p:spTree>
    <p:extLst>
      <p:ext uri="{BB962C8B-B14F-4D97-AF65-F5344CB8AC3E}">
        <p14:creationId xmlns:p14="http://schemas.microsoft.com/office/powerpoint/2010/main" val="3483455312"/>
      </p:ext>
    </p:extLst>
  </p:cSld>
  <p:clrMapOvr>
    <a:masterClrMapping/>
  </p:clrMapOvr>
  <p:extLst>
    <p:ext uri="{6950BFC3-D8DA-4A85-94F7-54DA5524770B}">
      <p188:commentRel xmlns:p188="http://schemas.microsoft.com/office/powerpoint/2018/8/main" r:id="rId2"/>
    </p:ext>
  </p:extLs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EB339-188D-76E1-4433-265CDE16F5CC}"/>
              </a:ext>
            </a:extLst>
          </p:cNvPr>
          <p:cNvSpPr>
            <a:spLocks noGrp="1"/>
          </p:cNvSpPr>
          <p:nvPr>
            <p:ph type="title"/>
          </p:nvPr>
        </p:nvSpPr>
        <p:spPr/>
        <p:txBody>
          <a:bodyPr/>
          <a:lstStyle/>
          <a:p>
            <a:r>
              <a:rPr lang="en-US"/>
              <a:t>Reading Glassware Volume</a:t>
            </a:r>
          </a:p>
        </p:txBody>
      </p:sp>
      <p:pic>
        <p:nvPicPr>
          <p:cNvPr id="2050" name="Picture 2" descr="How To Read Graduated Cylinder Meniscus">
            <a:extLst>
              <a:ext uri="{FF2B5EF4-FFF2-40B4-BE49-F238E27FC236}">
                <a16:creationId xmlns:a16="http://schemas.microsoft.com/office/drawing/2014/main" id="{F3C9357E-854B-CFDB-7F6B-3AEA054028A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71902" y="826851"/>
            <a:ext cx="4785332" cy="478533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3AE32E41-B628-27DA-346A-12C1914335CE}"/>
              </a:ext>
            </a:extLst>
          </p:cNvPr>
          <p:cNvSpPr>
            <a:spLocks noGrp="1"/>
          </p:cNvSpPr>
          <p:nvPr>
            <p:ph type="body" sz="half" idx="2"/>
          </p:nvPr>
        </p:nvSpPr>
        <p:spPr/>
        <p:txBody>
          <a:bodyPr/>
          <a:lstStyle/>
          <a:p>
            <a:endParaRPr lang="en-US"/>
          </a:p>
          <a:p>
            <a:r>
              <a:rPr lang="en-US"/>
              <a:t>Here is an example of a meniscus in a graduated cylinder, what is the volume in this example with the assumption this is in ml</a:t>
            </a:r>
          </a:p>
          <a:p>
            <a:endParaRPr lang="en-US"/>
          </a:p>
          <a:p>
            <a:endParaRPr lang="en-US"/>
          </a:p>
          <a:p>
            <a:endParaRPr lang="en-US"/>
          </a:p>
          <a:p>
            <a:endParaRPr lang="en-US"/>
          </a:p>
        </p:txBody>
      </p:sp>
      <p:sp>
        <p:nvSpPr>
          <p:cNvPr id="5" name="Slide Number Placeholder 4">
            <a:extLst>
              <a:ext uri="{FF2B5EF4-FFF2-40B4-BE49-F238E27FC236}">
                <a16:creationId xmlns:a16="http://schemas.microsoft.com/office/drawing/2014/main" id="{AAC61281-297F-B438-DE76-111E573D10B0}"/>
              </a:ext>
            </a:extLst>
          </p:cNvPr>
          <p:cNvSpPr>
            <a:spLocks noGrp="1"/>
          </p:cNvSpPr>
          <p:nvPr>
            <p:ph type="sldNum" sz="quarter" idx="12"/>
          </p:nvPr>
        </p:nvSpPr>
        <p:spPr/>
        <p:txBody>
          <a:bodyPr/>
          <a:lstStyle/>
          <a:p>
            <a:fld id="{B1FE6DA9-00BB-4AA6-B864-65108A5F5295}" type="slidenum">
              <a:rPr lang="en-US" smtClean="0"/>
              <a:pPr/>
              <a:t>100</a:t>
            </a:fld>
            <a:endParaRPr lang="en-US"/>
          </a:p>
        </p:txBody>
      </p:sp>
    </p:spTree>
    <p:extLst>
      <p:ext uri="{BB962C8B-B14F-4D97-AF65-F5344CB8AC3E}">
        <p14:creationId xmlns:p14="http://schemas.microsoft.com/office/powerpoint/2010/main" val="14113133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02DB53-0B1D-F397-C464-1BDD8C7954FA}"/>
              </a:ext>
            </a:extLst>
          </p:cNvPr>
          <p:cNvSpPr>
            <a:spLocks noGrp="1"/>
          </p:cNvSpPr>
          <p:nvPr>
            <p:ph type="title"/>
          </p:nvPr>
        </p:nvSpPr>
        <p:spPr/>
        <p:txBody>
          <a:bodyPr/>
          <a:lstStyle/>
          <a:p>
            <a:r>
              <a:rPr lang="en-US"/>
              <a:t>Pipettes</a:t>
            </a:r>
          </a:p>
        </p:txBody>
      </p:sp>
      <p:pic>
        <p:nvPicPr>
          <p:cNvPr id="3074" name="Picture 2" descr="Pipette- Principle, Parts, Types, Procedure, Uses, Examples">
            <a:extLst>
              <a:ext uri="{FF2B5EF4-FFF2-40B4-BE49-F238E27FC236}">
                <a16:creationId xmlns:a16="http://schemas.microsoft.com/office/drawing/2014/main" id="{F2747970-E3C7-3B91-C7A1-B8AB1DB0BFB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598421" y="1354137"/>
            <a:ext cx="8309607" cy="435133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F9CC4154-548F-C3EA-5354-9C84D1B27497}"/>
              </a:ext>
            </a:extLst>
          </p:cNvPr>
          <p:cNvSpPr>
            <a:spLocks noGrp="1"/>
          </p:cNvSpPr>
          <p:nvPr>
            <p:ph type="sldNum" sz="quarter" idx="12"/>
          </p:nvPr>
        </p:nvSpPr>
        <p:spPr/>
        <p:txBody>
          <a:bodyPr/>
          <a:lstStyle/>
          <a:p>
            <a:fld id="{B1FE6DA9-00BB-4AA6-B864-65108A5F5295}" type="slidenum">
              <a:rPr lang="en-US" smtClean="0"/>
              <a:pPr/>
              <a:t>101</a:t>
            </a:fld>
            <a:endParaRPr lang="en-US"/>
          </a:p>
        </p:txBody>
      </p:sp>
    </p:spTree>
    <p:extLst>
      <p:ext uri="{BB962C8B-B14F-4D97-AF65-F5344CB8AC3E}">
        <p14:creationId xmlns:p14="http://schemas.microsoft.com/office/powerpoint/2010/main" val="216515679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D1F1B-4DD3-D6E7-B6E2-2EA6A8E3B0C0}"/>
              </a:ext>
            </a:extLst>
          </p:cNvPr>
          <p:cNvSpPr>
            <a:spLocks noGrp="1"/>
          </p:cNvSpPr>
          <p:nvPr>
            <p:ph type="title"/>
          </p:nvPr>
        </p:nvSpPr>
        <p:spPr/>
        <p:txBody>
          <a:bodyPr/>
          <a:lstStyle/>
          <a:p>
            <a:r>
              <a:rPr lang="en-US"/>
              <a:t>Pipettes</a:t>
            </a:r>
          </a:p>
        </p:txBody>
      </p:sp>
      <p:sp>
        <p:nvSpPr>
          <p:cNvPr id="3" name="Content Placeholder 2">
            <a:extLst>
              <a:ext uri="{FF2B5EF4-FFF2-40B4-BE49-F238E27FC236}">
                <a16:creationId xmlns:a16="http://schemas.microsoft.com/office/drawing/2014/main" id="{926786AD-C541-4E11-D706-2192835832F0}"/>
              </a:ext>
            </a:extLst>
          </p:cNvPr>
          <p:cNvSpPr>
            <a:spLocks noGrp="1"/>
          </p:cNvSpPr>
          <p:nvPr>
            <p:ph idx="1"/>
          </p:nvPr>
        </p:nvSpPr>
        <p:spPr/>
        <p:txBody>
          <a:bodyPr/>
          <a:lstStyle/>
          <a:p>
            <a:pPr marL="0" indent="0">
              <a:buNone/>
            </a:pPr>
            <a:r>
              <a:rPr lang="en-US"/>
              <a:t>A pipette is a lab device used to measure out or dispense small amounts of liquid in volumes of milliliters or microliters</a:t>
            </a:r>
          </a:p>
          <a:p>
            <a:pPr marL="0" indent="0">
              <a:buNone/>
            </a:pPr>
            <a:endParaRPr lang="en-US"/>
          </a:p>
          <a:p>
            <a:pPr marL="0" indent="0">
              <a:buNone/>
            </a:pPr>
            <a:r>
              <a:rPr lang="en-US"/>
              <a:t>Typically, in water treatment you will be measuring in mL</a:t>
            </a:r>
          </a:p>
        </p:txBody>
      </p:sp>
      <p:sp>
        <p:nvSpPr>
          <p:cNvPr id="5" name="Slide Number Placeholder 4">
            <a:extLst>
              <a:ext uri="{FF2B5EF4-FFF2-40B4-BE49-F238E27FC236}">
                <a16:creationId xmlns:a16="http://schemas.microsoft.com/office/drawing/2014/main" id="{9CF2601C-8555-5286-3E7E-0C94FACCC9C0}"/>
              </a:ext>
            </a:extLst>
          </p:cNvPr>
          <p:cNvSpPr>
            <a:spLocks noGrp="1"/>
          </p:cNvSpPr>
          <p:nvPr>
            <p:ph type="sldNum" sz="quarter" idx="12"/>
          </p:nvPr>
        </p:nvSpPr>
        <p:spPr/>
        <p:txBody>
          <a:bodyPr/>
          <a:lstStyle/>
          <a:p>
            <a:fld id="{B1FE6DA9-00BB-4AA6-B864-65108A5F5295}" type="slidenum">
              <a:rPr lang="en-US" smtClean="0"/>
              <a:pPr/>
              <a:t>102</a:t>
            </a:fld>
            <a:endParaRPr lang="en-US"/>
          </a:p>
        </p:txBody>
      </p:sp>
    </p:spTree>
    <p:extLst>
      <p:ext uri="{BB962C8B-B14F-4D97-AF65-F5344CB8AC3E}">
        <p14:creationId xmlns:p14="http://schemas.microsoft.com/office/powerpoint/2010/main" val="27894108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FDAAE-0F9C-A5D6-67AF-B1FBA000C92C}"/>
              </a:ext>
            </a:extLst>
          </p:cNvPr>
          <p:cNvSpPr>
            <a:spLocks noGrp="1"/>
          </p:cNvSpPr>
          <p:nvPr>
            <p:ph type="title"/>
          </p:nvPr>
        </p:nvSpPr>
        <p:spPr/>
        <p:txBody>
          <a:bodyPr/>
          <a:lstStyle/>
          <a:p>
            <a:r>
              <a:rPr lang="en-US"/>
              <a:t>Crucible for Titration</a:t>
            </a:r>
          </a:p>
        </p:txBody>
      </p:sp>
      <p:pic>
        <p:nvPicPr>
          <p:cNvPr id="4098" name="Picture 2" descr="porcelain crucible In The Laboratory, Learn About Its Uses Here">
            <a:extLst>
              <a:ext uri="{FF2B5EF4-FFF2-40B4-BE49-F238E27FC236}">
                <a16:creationId xmlns:a16="http://schemas.microsoft.com/office/drawing/2014/main" id="{7CA62327-68B5-708F-2F47-B1F050EC152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011863" y="1885950"/>
            <a:ext cx="4514850" cy="307657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982D34A5-F7E1-74F8-D750-EF3EB275FFB9}"/>
              </a:ext>
            </a:extLst>
          </p:cNvPr>
          <p:cNvSpPr>
            <a:spLocks noGrp="1"/>
          </p:cNvSpPr>
          <p:nvPr>
            <p:ph type="body" sz="half" idx="2"/>
          </p:nvPr>
        </p:nvSpPr>
        <p:spPr/>
        <p:txBody>
          <a:bodyPr/>
          <a:lstStyle/>
          <a:p>
            <a:r>
              <a:rPr lang="en-US"/>
              <a:t>Crucibles are sometimes used for titration</a:t>
            </a:r>
          </a:p>
          <a:p>
            <a:endParaRPr lang="en-US"/>
          </a:p>
          <a:p>
            <a:r>
              <a:rPr lang="en-US"/>
              <a:t>When titrating, you would take a predetermined measure of a volume of water and pour into the dish.</a:t>
            </a:r>
          </a:p>
          <a:p>
            <a:endParaRPr lang="en-US"/>
          </a:p>
          <a:p>
            <a:r>
              <a:rPr lang="en-US"/>
              <a:t>Following the liquid, a reagent such as methyl-orange will be added and used to titrate the water to determine alkalinity</a:t>
            </a:r>
          </a:p>
        </p:txBody>
      </p:sp>
      <p:sp>
        <p:nvSpPr>
          <p:cNvPr id="5" name="Slide Number Placeholder 4">
            <a:extLst>
              <a:ext uri="{FF2B5EF4-FFF2-40B4-BE49-F238E27FC236}">
                <a16:creationId xmlns:a16="http://schemas.microsoft.com/office/drawing/2014/main" id="{386B5DB8-214F-5279-E95A-E5079127567C}"/>
              </a:ext>
            </a:extLst>
          </p:cNvPr>
          <p:cNvSpPr>
            <a:spLocks noGrp="1"/>
          </p:cNvSpPr>
          <p:nvPr>
            <p:ph type="sldNum" sz="quarter" idx="12"/>
          </p:nvPr>
        </p:nvSpPr>
        <p:spPr/>
        <p:txBody>
          <a:bodyPr/>
          <a:lstStyle/>
          <a:p>
            <a:fld id="{B1FE6DA9-00BB-4AA6-B864-65108A5F5295}" type="slidenum">
              <a:rPr lang="en-US" smtClean="0"/>
              <a:pPr/>
              <a:t>103</a:t>
            </a:fld>
            <a:endParaRPr lang="en-US"/>
          </a:p>
        </p:txBody>
      </p:sp>
    </p:spTree>
    <p:extLst>
      <p:ext uri="{BB962C8B-B14F-4D97-AF65-F5344CB8AC3E}">
        <p14:creationId xmlns:p14="http://schemas.microsoft.com/office/powerpoint/2010/main" val="347791952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0BF0A-B68C-F309-DC42-F555485413A3}"/>
              </a:ext>
            </a:extLst>
          </p:cNvPr>
          <p:cNvSpPr>
            <a:spLocks noGrp="1"/>
          </p:cNvSpPr>
          <p:nvPr>
            <p:ph type="title"/>
          </p:nvPr>
        </p:nvSpPr>
        <p:spPr/>
        <p:txBody>
          <a:bodyPr/>
          <a:lstStyle/>
          <a:p>
            <a:r>
              <a:rPr lang="en-US"/>
              <a:t>Titration Burette</a:t>
            </a:r>
          </a:p>
        </p:txBody>
      </p:sp>
      <p:pic>
        <p:nvPicPr>
          <p:cNvPr id="5122" name="Picture 2" descr="Titration">
            <a:extLst>
              <a:ext uri="{FF2B5EF4-FFF2-40B4-BE49-F238E27FC236}">
                <a16:creationId xmlns:a16="http://schemas.microsoft.com/office/drawing/2014/main" id="{3E2CA4B6-1B7F-B47C-634F-B955AC1B87D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411788" y="1128712"/>
            <a:ext cx="5715000" cy="45910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961485CC-BD00-B371-707D-594F04B5B59B}"/>
              </a:ext>
            </a:extLst>
          </p:cNvPr>
          <p:cNvSpPr>
            <a:spLocks noGrp="1"/>
          </p:cNvSpPr>
          <p:nvPr>
            <p:ph type="body" sz="half" idx="2"/>
          </p:nvPr>
        </p:nvSpPr>
        <p:spPr/>
        <p:txBody>
          <a:bodyPr/>
          <a:lstStyle/>
          <a:p>
            <a:endParaRPr lang="en-US">
              <a:solidFill>
                <a:srgbClr val="EAAA00"/>
              </a:solidFill>
              <a:latin typeface="+mj-lt"/>
            </a:endParaRPr>
          </a:p>
          <a:p>
            <a:endParaRPr lang="en-US">
              <a:solidFill>
                <a:srgbClr val="EAAA00"/>
              </a:solidFill>
              <a:latin typeface="+mj-lt"/>
            </a:endParaRPr>
          </a:p>
          <a:p>
            <a:r>
              <a:rPr lang="en-US">
                <a:latin typeface="+mj-lt"/>
              </a:rPr>
              <a:t>The burette labeled to the right</a:t>
            </a:r>
            <a:r>
              <a:rPr lang="en-US" i="0">
                <a:effectLst/>
                <a:latin typeface="+mj-lt"/>
              </a:rPr>
              <a:t> is a laboratory instrument designed for the accurate dispensing of small volumes of liquid or gases. It consists of a long, graduated glass tube equipped with a valve, typically located at one end, allowing precise control of the liquid flow</a:t>
            </a:r>
            <a:endParaRPr lang="en-US">
              <a:latin typeface="+mj-lt"/>
            </a:endParaRPr>
          </a:p>
        </p:txBody>
      </p:sp>
      <p:sp>
        <p:nvSpPr>
          <p:cNvPr id="5" name="Slide Number Placeholder 4">
            <a:extLst>
              <a:ext uri="{FF2B5EF4-FFF2-40B4-BE49-F238E27FC236}">
                <a16:creationId xmlns:a16="http://schemas.microsoft.com/office/drawing/2014/main" id="{1F020BFE-4183-6835-4511-BBD5E2E8D87A}"/>
              </a:ext>
            </a:extLst>
          </p:cNvPr>
          <p:cNvSpPr>
            <a:spLocks noGrp="1"/>
          </p:cNvSpPr>
          <p:nvPr>
            <p:ph type="sldNum" sz="quarter" idx="12"/>
          </p:nvPr>
        </p:nvSpPr>
        <p:spPr/>
        <p:txBody>
          <a:bodyPr/>
          <a:lstStyle/>
          <a:p>
            <a:fld id="{B1FE6DA9-00BB-4AA6-B864-65108A5F5295}" type="slidenum">
              <a:rPr lang="en-US" smtClean="0"/>
              <a:pPr/>
              <a:t>104</a:t>
            </a:fld>
            <a:endParaRPr lang="en-US"/>
          </a:p>
        </p:txBody>
      </p:sp>
    </p:spTree>
    <p:extLst>
      <p:ext uri="{BB962C8B-B14F-4D97-AF65-F5344CB8AC3E}">
        <p14:creationId xmlns:p14="http://schemas.microsoft.com/office/powerpoint/2010/main" val="65870958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87317-A73E-1D5A-36C6-D9CE0FAF4507}"/>
              </a:ext>
            </a:extLst>
          </p:cNvPr>
          <p:cNvSpPr>
            <a:spLocks noGrp="1"/>
          </p:cNvSpPr>
          <p:nvPr>
            <p:ph type="title"/>
          </p:nvPr>
        </p:nvSpPr>
        <p:spPr/>
        <p:txBody>
          <a:bodyPr/>
          <a:lstStyle/>
          <a:p>
            <a:r>
              <a:rPr lang="en-US"/>
              <a:t>Sample Cells</a:t>
            </a:r>
          </a:p>
        </p:txBody>
      </p:sp>
      <p:pic>
        <p:nvPicPr>
          <p:cNvPr id="6146" name="Picture 2" descr="Hach 10ml Matched Sample Cells">
            <a:extLst>
              <a:ext uri="{FF2B5EF4-FFF2-40B4-BE49-F238E27FC236}">
                <a16:creationId xmlns:a16="http://schemas.microsoft.com/office/drawing/2014/main" id="{AB772EB0-2882-87BD-6923-CAB5A8216CD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600142" y="987425"/>
            <a:ext cx="3338292" cy="487362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87A1B52-4821-94DF-E077-188460AD9F5A}"/>
              </a:ext>
            </a:extLst>
          </p:cNvPr>
          <p:cNvSpPr>
            <a:spLocks noGrp="1"/>
          </p:cNvSpPr>
          <p:nvPr>
            <p:ph type="body" sz="half" idx="2"/>
          </p:nvPr>
        </p:nvSpPr>
        <p:spPr/>
        <p:txBody>
          <a:bodyPr/>
          <a:lstStyle/>
          <a:p>
            <a:endParaRPr lang="en-US"/>
          </a:p>
          <a:p>
            <a:r>
              <a:rPr lang="en-US"/>
              <a:t>Sample cells are a small, transparent container used for holding liquid samples for spectroscopic analysis. </a:t>
            </a:r>
          </a:p>
          <a:p>
            <a:endParaRPr lang="en-US"/>
          </a:p>
          <a:p>
            <a:r>
              <a:rPr lang="en-US"/>
              <a:t>They allow light to pass through the sample so its properties can be measured.</a:t>
            </a:r>
          </a:p>
        </p:txBody>
      </p:sp>
      <p:sp>
        <p:nvSpPr>
          <p:cNvPr id="5" name="Slide Number Placeholder 4">
            <a:extLst>
              <a:ext uri="{FF2B5EF4-FFF2-40B4-BE49-F238E27FC236}">
                <a16:creationId xmlns:a16="http://schemas.microsoft.com/office/drawing/2014/main" id="{374B4438-BF55-129D-775D-EDF1950B331C}"/>
              </a:ext>
            </a:extLst>
          </p:cNvPr>
          <p:cNvSpPr>
            <a:spLocks noGrp="1"/>
          </p:cNvSpPr>
          <p:nvPr>
            <p:ph type="sldNum" sz="quarter" idx="12"/>
          </p:nvPr>
        </p:nvSpPr>
        <p:spPr/>
        <p:txBody>
          <a:bodyPr/>
          <a:lstStyle/>
          <a:p>
            <a:fld id="{B1FE6DA9-00BB-4AA6-B864-65108A5F5295}" type="slidenum">
              <a:rPr lang="en-US" smtClean="0"/>
              <a:pPr/>
              <a:t>105</a:t>
            </a:fld>
            <a:endParaRPr lang="en-US"/>
          </a:p>
        </p:txBody>
      </p:sp>
    </p:spTree>
    <p:extLst>
      <p:ext uri="{BB962C8B-B14F-4D97-AF65-F5344CB8AC3E}">
        <p14:creationId xmlns:p14="http://schemas.microsoft.com/office/powerpoint/2010/main" val="293322614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9CBE0-06C0-56A3-6049-A253D188FAED}"/>
              </a:ext>
            </a:extLst>
          </p:cNvPr>
          <p:cNvSpPr>
            <a:spLocks noGrp="1"/>
          </p:cNvSpPr>
          <p:nvPr>
            <p:ph type="title"/>
          </p:nvPr>
        </p:nvSpPr>
        <p:spPr/>
        <p:txBody>
          <a:bodyPr/>
          <a:lstStyle/>
          <a:p>
            <a:r>
              <a:rPr lang="en-US"/>
              <a:t>Spectrophotometer</a:t>
            </a:r>
          </a:p>
        </p:txBody>
      </p:sp>
      <p:pic>
        <p:nvPicPr>
          <p:cNvPr id="7176" name="Picture 8" descr="Hach DR 3900 Laboratory VIS Spectrophotometer With RFID, 44% OFF">
            <a:extLst>
              <a:ext uri="{FF2B5EF4-FFF2-40B4-BE49-F238E27FC236}">
                <a16:creationId xmlns:a16="http://schemas.microsoft.com/office/drawing/2014/main" id="{3727623E-C40F-5CB1-FC90-09994720533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183188" y="1365809"/>
            <a:ext cx="6172200" cy="4116857"/>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575E39C8-9FE6-1AF6-7235-AE0DEB69BD3B}"/>
              </a:ext>
            </a:extLst>
          </p:cNvPr>
          <p:cNvSpPr>
            <a:spLocks noGrp="1"/>
          </p:cNvSpPr>
          <p:nvPr>
            <p:ph type="body" sz="half" idx="2"/>
          </p:nvPr>
        </p:nvSpPr>
        <p:spPr/>
        <p:txBody>
          <a:bodyPr>
            <a:normAutofit/>
          </a:bodyPr>
          <a:lstStyle/>
          <a:p>
            <a:endParaRPr lang="en-US" sz="2400" b="0" i="0">
              <a:solidFill>
                <a:srgbClr val="EAAA00"/>
              </a:solidFill>
              <a:effectLst/>
              <a:latin typeface="+mj-lt"/>
            </a:endParaRPr>
          </a:p>
          <a:p>
            <a:r>
              <a:rPr lang="en-US" sz="2400">
                <a:latin typeface="+mj-lt"/>
              </a:rPr>
              <a:t>A</a:t>
            </a:r>
            <a:r>
              <a:rPr lang="en-US" sz="2400" b="0" i="0">
                <a:effectLst/>
                <a:latin typeface="+mj-lt"/>
              </a:rPr>
              <a:t>n instrument used to measure the intensity of light absorbed by a sample at specific wavelengths, allowing for the analysis of the sample’s concentration and composition. </a:t>
            </a:r>
            <a:endParaRPr lang="en-US" sz="2400">
              <a:latin typeface="+mj-lt"/>
            </a:endParaRPr>
          </a:p>
        </p:txBody>
      </p:sp>
      <p:sp>
        <p:nvSpPr>
          <p:cNvPr id="5" name="Slide Number Placeholder 4">
            <a:extLst>
              <a:ext uri="{FF2B5EF4-FFF2-40B4-BE49-F238E27FC236}">
                <a16:creationId xmlns:a16="http://schemas.microsoft.com/office/drawing/2014/main" id="{4905F593-BDAA-5B2D-FB26-76F4C2E31115}"/>
              </a:ext>
            </a:extLst>
          </p:cNvPr>
          <p:cNvSpPr>
            <a:spLocks noGrp="1"/>
          </p:cNvSpPr>
          <p:nvPr>
            <p:ph type="sldNum" sz="quarter" idx="12"/>
          </p:nvPr>
        </p:nvSpPr>
        <p:spPr/>
        <p:txBody>
          <a:bodyPr/>
          <a:lstStyle/>
          <a:p>
            <a:fld id="{B1FE6DA9-00BB-4AA6-B864-65108A5F5295}" type="slidenum">
              <a:rPr lang="en-US" smtClean="0"/>
              <a:pPr/>
              <a:t>106</a:t>
            </a:fld>
            <a:endParaRPr lang="en-US"/>
          </a:p>
        </p:txBody>
      </p:sp>
    </p:spTree>
    <p:extLst>
      <p:ext uri="{BB962C8B-B14F-4D97-AF65-F5344CB8AC3E}">
        <p14:creationId xmlns:p14="http://schemas.microsoft.com/office/powerpoint/2010/main" val="200489653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E01F9F-655C-9B01-E45D-0A82FE7FEDB1}"/>
              </a:ext>
            </a:extLst>
          </p:cNvPr>
          <p:cNvSpPr>
            <a:spLocks noGrp="1"/>
          </p:cNvSpPr>
          <p:nvPr>
            <p:ph type="title"/>
          </p:nvPr>
        </p:nvSpPr>
        <p:spPr/>
        <p:txBody>
          <a:bodyPr/>
          <a:lstStyle/>
          <a:p>
            <a:r>
              <a:rPr lang="en-US"/>
              <a:t>What else might I find in a lab?</a:t>
            </a:r>
          </a:p>
        </p:txBody>
      </p:sp>
      <p:sp>
        <p:nvSpPr>
          <p:cNvPr id="6" name="Content Placeholder 5">
            <a:extLst>
              <a:ext uri="{FF2B5EF4-FFF2-40B4-BE49-F238E27FC236}">
                <a16:creationId xmlns:a16="http://schemas.microsoft.com/office/drawing/2014/main" id="{1848C51F-5A7D-112A-5F0E-64117586D2C0}"/>
              </a:ext>
            </a:extLst>
          </p:cNvPr>
          <p:cNvSpPr>
            <a:spLocks noGrp="1"/>
          </p:cNvSpPr>
          <p:nvPr>
            <p:ph idx="1"/>
          </p:nvPr>
        </p:nvSpPr>
        <p:spPr/>
        <p:txBody>
          <a:bodyPr>
            <a:normAutofit/>
          </a:bodyPr>
          <a:lstStyle/>
          <a:p>
            <a:pPr marL="0" indent="0">
              <a:buNone/>
            </a:pPr>
            <a:r>
              <a:rPr lang="en-US"/>
              <a:t>There are a large amount of general purpose items you may find in a water plant laboratory. </a:t>
            </a:r>
          </a:p>
          <a:p>
            <a:pPr marL="0" indent="0">
              <a:buNone/>
            </a:pPr>
            <a:endParaRPr lang="en-US"/>
          </a:p>
          <a:p>
            <a:r>
              <a:rPr lang="en-US"/>
              <a:t>Magnetic Stirrers</a:t>
            </a:r>
          </a:p>
          <a:p>
            <a:r>
              <a:rPr lang="en-US"/>
              <a:t>Vacuum Pump to clean samples from the field</a:t>
            </a:r>
          </a:p>
          <a:p>
            <a:r>
              <a:rPr lang="en-US"/>
              <a:t>Gloves</a:t>
            </a:r>
          </a:p>
          <a:p>
            <a:r>
              <a:rPr lang="en-US"/>
              <a:t>Fume Hood</a:t>
            </a:r>
          </a:p>
          <a:p>
            <a:endParaRPr lang="en-US"/>
          </a:p>
          <a:p>
            <a:pPr marL="0" indent="0">
              <a:buNone/>
            </a:pPr>
            <a:endParaRPr lang="en-US"/>
          </a:p>
        </p:txBody>
      </p:sp>
      <p:sp>
        <p:nvSpPr>
          <p:cNvPr id="3" name="Slide Number Placeholder 2">
            <a:extLst>
              <a:ext uri="{FF2B5EF4-FFF2-40B4-BE49-F238E27FC236}">
                <a16:creationId xmlns:a16="http://schemas.microsoft.com/office/drawing/2014/main" id="{D8D40EDE-6252-0B30-48CE-54F425DC3C31}"/>
              </a:ext>
            </a:extLst>
          </p:cNvPr>
          <p:cNvSpPr>
            <a:spLocks noGrp="1"/>
          </p:cNvSpPr>
          <p:nvPr>
            <p:ph type="sldNum" sz="quarter" idx="12"/>
          </p:nvPr>
        </p:nvSpPr>
        <p:spPr/>
        <p:txBody>
          <a:bodyPr/>
          <a:lstStyle/>
          <a:p>
            <a:fld id="{B1FE6DA9-00BB-4AA6-B864-65108A5F5295}" type="slidenum">
              <a:rPr lang="en-US" smtClean="0"/>
              <a:pPr/>
              <a:t>107</a:t>
            </a:fld>
            <a:endParaRPr lang="en-US"/>
          </a:p>
        </p:txBody>
      </p:sp>
    </p:spTree>
    <p:extLst>
      <p:ext uri="{BB962C8B-B14F-4D97-AF65-F5344CB8AC3E}">
        <p14:creationId xmlns:p14="http://schemas.microsoft.com/office/powerpoint/2010/main" val="187456031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5C46A-3246-FBA0-9549-17897E99CDA0}"/>
              </a:ext>
            </a:extLst>
          </p:cNvPr>
          <p:cNvSpPr>
            <a:spLocks noGrp="1"/>
          </p:cNvSpPr>
          <p:nvPr>
            <p:ph type="title"/>
          </p:nvPr>
        </p:nvSpPr>
        <p:spPr/>
        <p:txBody>
          <a:bodyPr/>
          <a:lstStyle/>
          <a:p>
            <a:r>
              <a:rPr lang="en-US"/>
              <a:t>Important Laboratory Notes</a:t>
            </a:r>
          </a:p>
        </p:txBody>
      </p:sp>
      <p:sp>
        <p:nvSpPr>
          <p:cNvPr id="3" name="Content Placeholder 2">
            <a:extLst>
              <a:ext uri="{FF2B5EF4-FFF2-40B4-BE49-F238E27FC236}">
                <a16:creationId xmlns:a16="http://schemas.microsoft.com/office/drawing/2014/main" id="{95EA7D8E-2E5B-A569-0650-099D4F1CCD39}"/>
              </a:ext>
            </a:extLst>
          </p:cNvPr>
          <p:cNvSpPr>
            <a:spLocks noGrp="1"/>
          </p:cNvSpPr>
          <p:nvPr>
            <p:ph idx="1"/>
          </p:nvPr>
        </p:nvSpPr>
        <p:spPr>
          <a:xfrm>
            <a:off x="838200" y="1825625"/>
            <a:ext cx="10515600" cy="3775075"/>
          </a:xfrm>
        </p:spPr>
        <p:txBody>
          <a:bodyPr>
            <a:normAutofit fontScale="62500" lnSpcReduction="20000"/>
          </a:bodyPr>
          <a:lstStyle/>
          <a:p>
            <a:pPr marL="0" indent="0">
              <a:buNone/>
            </a:pPr>
            <a:r>
              <a:rPr lang="en-US" dirty="0"/>
              <a:t>Safety is no accident, you will be handling hazardous materials, be sure to read the Material Safety Data Sheet for reagents and chemicals you will encounter</a:t>
            </a:r>
          </a:p>
          <a:p>
            <a:pPr marL="0" indent="0">
              <a:buNone/>
            </a:pPr>
            <a:endParaRPr lang="en-US" dirty="0"/>
          </a:p>
          <a:p>
            <a:pPr marL="0" indent="0">
              <a:buNone/>
            </a:pPr>
            <a:r>
              <a:rPr lang="en-US" dirty="0"/>
              <a:t>Keep the lab clean, Contamination of samples can very quickly get you into hot water with treatment processes</a:t>
            </a:r>
          </a:p>
          <a:p>
            <a:pPr marL="0" indent="0">
              <a:buNone/>
            </a:pPr>
            <a:endParaRPr lang="en-US" dirty="0"/>
          </a:p>
          <a:p>
            <a:pPr marL="0" indent="0">
              <a:buNone/>
            </a:pPr>
            <a:r>
              <a:rPr lang="en-US" dirty="0"/>
              <a:t>Wipe counters, clean the glassware, and ensure probes are in the appropriate solution to ensure longevity of your lab equipment</a:t>
            </a:r>
          </a:p>
          <a:p>
            <a:pPr marL="0" indent="0">
              <a:buNone/>
            </a:pPr>
            <a:endParaRPr lang="en-US" dirty="0"/>
          </a:p>
          <a:p>
            <a:pPr marL="0" indent="0">
              <a:buNone/>
            </a:pPr>
            <a:r>
              <a:rPr lang="en-US" dirty="0"/>
              <a:t>When creating standards, ensure you measure carefully, and use the appropriate solution such as deionized water compared to distilled</a:t>
            </a:r>
          </a:p>
          <a:p>
            <a:pPr marL="0" indent="0">
              <a:buNone/>
            </a:pPr>
            <a:endParaRPr lang="en-US" dirty="0"/>
          </a:p>
          <a:p>
            <a:pPr marL="0" indent="0">
              <a:buNone/>
            </a:pPr>
            <a:r>
              <a:rPr lang="en-US" dirty="0"/>
              <a:t>If you make a mistake, don’t be afraid to start over. Inaccurate samples are as bad as not sampling at all</a:t>
            </a:r>
          </a:p>
        </p:txBody>
      </p:sp>
      <p:sp>
        <p:nvSpPr>
          <p:cNvPr id="5" name="Slide Number Placeholder 4">
            <a:extLst>
              <a:ext uri="{FF2B5EF4-FFF2-40B4-BE49-F238E27FC236}">
                <a16:creationId xmlns:a16="http://schemas.microsoft.com/office/drawing/2014/main" id="{7230259E-BD5D-ECFE-3220-42D6EC6B0D85}"/>
              </a:ext>
            </a:extLst>
          </p:cNvPr>
          <p:cNvSpPr>
            <a:spLocks noGrp="1"/>
          </p:cNvSpPr>
          <p:nvPr>
            <p:ph type="sldNum" sz="quarter" idx="12"/>
          </p:nvPr>
        </p:nvSpPr>
        <p:spPr/>
        <p:txBody>
          <a:bodyPr/>
          <a:lstStyle/>
          <a:p>
            <a:fld id="{B1FE6DA9-00BB-4AA6-B864-65108A5F5295}" type="slidenum">
              <a:rPr lang="en-US" smtClean="0"/>
              <a:pPr/>
              <a:t>108</a:t>
            </a:fld>
            <a:endParaRPr lang="en-US"/>
          </a:p>
        </p:txBody>
      </p:sp>
    </p:spTree>
    <p:extLst>
      <p:ext uri="{BB962C8B-B14F-4D97-AF65-F5344CB8AC3E}">
        <p14:creationId xmlns:p14="http://schemas.microsoft.com/office/powerpoint/2010/main" val="22409990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30AAF-13DB-6100-1640-DEDAF47FCDC9}"/>
              </a:ext>
            </a:extLst>
          </p:cNvPr>
          <p:cNvSpPr>
            <a:spLocks noGrp="1"/>
          </p:cNvSpPr>
          <p:nvPr>
            <p:ph type="title"/>
          </p:nvPr>
        </p:nvSpPr>
        <p:spPr/>
        <p:txBody>
          <a:bodyPr/>
          <a:lstStyle/>
          <a:p>
            <a:r>
              <a:rPr lang="en-US"/>
              <a:t>Compliance Sampling</a:t>
            </a:r>
          </a:p>
        </p:txBody>
      </p:sp>
      <p:sp>
        <p:nvSpPr>
          <p:cNvPr id="3" name="Content Placeholder 2">
            <a:extLst>
              <a:ext uri="{FF2B5EF4-FFF2-40B4-BE49-F238E27FC236}">
                <a16:creationId xmlns:a16="http://schemas.microsoft.com/office/drawing/2014/main" id="{E5E0D64B-22C9-995F-9E0F-9AB8C7DFAC1D}"/>
              </a:ext>
            </a:extLst>
          </p:cNvPr>
          <p:cNvSpPr>
            <a:spLocks noGrp="1"/>
          </p:cNvSpPr>
          <p:nvPr>
            <p:ph idx="1"/>
          </p:nvPr>
        </p:nvSpPr>
        <p:spPr/>
        <p:txBody>
          <a:bodyPr>
            <a:normAutofit/>
          </a:bodyPr>
          <a:lstStyle/>
          <a:p>
            <a:pPr marL="0" indent="0">
              <a:buNone/>
            </a:pPr>
            <a:r>
              <a:rPr lang="en-US" dirty="0"/>
              <a:t>What is Compliance Sampling, and why do we do it?</a:t>
            </a:r>
          </a:p>
          <a:p>
            <a:pPr marL="0" indent="0">
              <a:buNone/>
            </a:pPr>
            <a:endParaRPr lang="en-US" dirty="0"/>
          </a:p>
          <a:p>
            <a:pPr marL="0" indent="0">
              <a:buNone/>
            </a:pPr>
            <a:r>
              <a:rPr lang="en-US" dirty="0"/>
              <a:t>The answer is to protect public health</a:t>
            </a:r>
          </a:p>
          <a:p>
            <a:pPr marL="0" indent="0">
              <a:buNone/>
            </a:pPr>
            <a:endParaRPr lang="en-US" dirty="0"/>
          </a:p>
          <a:p>
            <a:pPr marL="0" indent="0">
              <a:buNone/>
            </a:pPr>
            <a:r>
              <a:rPr lang="en-US" dirty="0"/>
              <a:t>Your state’s primacy agency will issue a sampling schedule in which sample results are due to be submitted to the agency. These samples are measuring for specific contaminants and ensuring the results are below the MCL</a:t>
            </a:r>
          </a:p>
        </p:txBody>
      </p:sp>
      <p:sp>
        <p:nvSpPr>
          <p:cNvPr id="5" name="Slide Number Placeholder 4">
            <a:extLst>
              <a:ext uri="{FF2B5EF4-FFF2-40B4-BE49-F238E27FC236}">
                <a16:creationId xmlns:a16="http://schemas.microsoft.com/office/drawing/2014/main" id="{C6EB29EB-74A8-27B3-F917-68C1523B1349}"/>
              </a:ext>
            </a:extLst>
          </p:cNvPr>
          <p:cNvSpPr>
            <a:spLocks noGrp="1"/>
          </p:cNvSpPr>
          <p:nvPr>
            <p:ph type="sldNum" sz="quarter" idx="12"/>
          </p:nvPr>
        </p:nvSpPr>
        <p:spPr/>
        <p:txBody>
          <a:bodyPr/>
          <a:lstStyle/>
          <a:p>
            <a:fld id="{B1FE6DA9-00BB-4AA6-B864-65108A5F5295}" type="slidenum">
              <a:rPr lang="en-US" smtClean="0"/>
              <a:pPr/>
              <a:t>109</a:t>
            </a:fld>
            <a:endParaRPr lang="en-US"/>
          </a:p>
        </p:txBody>
      </p:sp>
    </p:spTree>
    <p:extLst>
      <p:ext uri="{BB962C8B-B14F-4D97-AF65-F5344CB8AC3E}">
        <p14:creationId xmlns:p14="http://schemas.microsoft.com/office/powerpoint/2010/main" val="1553753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61925-64AE-F06D-49B4-8EB49F5FD57E}"/>
              </a:ext>
            </a:extLst>
          </p:cNvPr>
          <p:cNvSpPr>
            <a:spLocks noGrp="1"/>
          </p:cNvSpPr>
          <p:nvPr>
            <p:ph type="title"/>
          </p:nvPr>
        </p:nvSpPr>
        <p:spPr/>
        <p:txBody>
          <a:bodyPr/>
          <a:lstStyle/>
          <a:p>
            <a:r>
              <a:rPr lang="en-US" dirty="0"/>
              <a:t>SDWA continued</a:t>
            </a:r>
          </a:p>
        </p:txBody>
      </p:sp>
      <p:sp>
        <p:nvSpPr>
          <p:cNvPr id="3" name="Content Placeholder 2">
            <a:extLst>
              <a:ext uri="{FF2B5EF4-FFF2-40B4-BE49-F238E27FC236}">
                <a16:creationId xmlns:a16="http://schemas.microsoft.com/office/drawing/2014/main" id="{F28DBBD5-7210-F2BE-B355-EF625F5BEFD0}"/>
              </a:ext>
            </a:extLst>
          </p:cNvPr>
          <p:cNvSpPr>
            <a:spLocks noGrp="1"/>
          </p:cNvSpPr>
          <p:nvPr>
            <p:ph idx="1"/>
          </p:nvPr>
        </p:nvSpPr>
        <p:spPr/>
        <p:txBody>
          <a:bodyPr/>
          <a:lstStyle/>
          <a:p>
            <a:pPr marL="0" indent="0">
              <a:buNone/>
            </a:pPr>
            <a:r>
              <a:rPr lang="en-US" dirty="0"/>
              <a:t>Because the 1996 reauthorization required public transparency, your utility should have a consumer confidence report. </a:t>
            </a:r>
          </a:p>
          <a:p>
            <a:pPr marL="0" indent="0">
              <a:buNone/>
            </a:pPr>
            <a:endParaRPr lang="en-US" dirty="0"/>
          </a:p>
          <a:p>
            <a:pPr marL="0" indent="0">
              <a:buNone/>
            </a:pPr>
            <a:endParaRPr lang="en-US" dirty="0"/>
          </a:p>
          <a:p>
            <a:pPr marL="0" indent="0">
              <a:buNone/>
            </a:pPr>
            <a:r>
              <a:rPr lang="en-US" dirty="0"/>
              <a:t>Try to locate your utility’s CCR report and analyze the information presented on it. Try to link how sampling and operational reports help populate the Consumer Confidence Report.</a:t>
            </a:r>
          </a:p>
        </p:txBody>
      </p:sp>
      <p:sp>
        <p:nvSpPr>
          <p:cNvPr id="5" name="Slide Number Placeholder 4">
            <a:extLst>
              <a:ext uri="{FF2B5EF4-FFF2-40B4-BE49-F238E27FC236}">
                <a16:creationId xmlns:a16="http://schemas.microsoft.com/office/drawing/2014/main" id="{C6EA8A37-B4D8-FD4E-FAF2-E79CE85E220A}"/>
              </a:ext>
            </a:extLst>
          </p:cNvPr>
          <p:cNvSpPr>
            <a:spLocks noGrp="1"/>
          </p:cNvSpPr>
          <p:nvPr>
            <p:ph type="sldNum" sz="quarter" idx="12"/>
          </p:nvPr>
        </p:nvSpPr>
        <p:spPr/>
        <p:txBody>
          <a:bodyPr/>
          <a:lstStyle/>
          <a:p>
            <a:fld id="{B1FE6DA9-00BB-4AA6-B864-65108A5F5295}" type="slidenum">
              <a:rPr lang="en-US" smtClean="0"/>
              <a:pPr/>
              <a:t>11</a:t>
            </a:fld>
            <a:endParaRPr lang="en-US"/>
          </a:p>
        </p:txBody>
      </p:sp>
    </p:spTree>
    <p:extLst>
      <p:ext uri="{BB962C8B-B14F-4D97-AF65-F5344CB8AC3E}">
        <p14:creationId xmlns:p14="http://schemas.microsoft.com/office/powerpoint/2010/main" val="372231707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42C6E-2B47-89EA-BBC5-59B083F385D4}"/>
              </a:ext>
            </a:extLst>
          </p:cNvPr>
          <p:cNvSpPr>
            <a:spLocks noGrp="1"/>
          </p:cNvSpPr>
          <p:nvPr>
            <p:ph type="title"/>
          </p:nvPr>
        </p:nvSpPr>
        <p:spPr>
          <a:xfrm>
            <a:off x="838200" y="365125"/>
            <a:ext cx="10515600" cy="1325563"/>
          </a:xfrm>
        </p:spPr>
        <p:txBody>
          <a:bodyPr/>
          <a:lstStyle/>
          <a:p>
            <a:r>
              <a:rPr lang="en-US" dirty="0"/>
              <a:t>Reporting</a:t>
            </a:r>
          </a:p>
        </p:txBody>
      </p:sp>
      <p:sp>
        <p:nvSpPr>
          <p:cNvPr id="3" name="Content Placeholder 2">
            <a:extLst>
              <a:ext uri="{FF2B5EF4-FFF2-40B4-BE49-F238E27FC236}">
                <a16:creationId xmlns:a16="http://schemas.microsoft.com/office/drawing/2014/main" id="{F63FC194-EA56-9674-ECEE-EFA21357B629}"/>
              </a:ext>
            </a:extLst>
          </p:cNvPr>
          <p:cNvSpPr>
            <a:spLocks noGrp="1"/>
          </p:cNvSpPr>
          <p:nvPr>
            <p:ph idx="1"/>
          </p:nvPr>
        </p:nvSpPr>
        <p:spPr>
          <a:xfrm>
            <a:off x="838200" y="1825625"/>
            <a:ext cx="10515600" cy="4351338"/>
          </a:xfrm>
        </p:spPr>
        <p:txBody>
          <a:bodyPr/>
          <a:lstStyle/>
          <a:p>
            <a:endParaRPr lang="en-US" dirty="0"/>
          </a:p>
          <a:p>
            <a:endParaRPr lang="en-US" dirty="0"/>
          </a:p>
        </p:txBody>
      </p:sp>
      <p:sp>
        <p:nvSpPr>
          <p:cNvPr id="5" name="Slide Number Placeholder 4">
            <a:extLst>
              <a:ext uri="{FF2B5EF4-FFF2-40B4-BE49-F238E27FC236}">
                <a16:creationId xmlns:a16="http://schemas.microsoft.com/office/drawing/2014/main" id="{DF4886D0-6AC5-A5AE-5CA1-0CEF345887D3}"/>
              </a:ext>
            </a:extLst>
          </p:cNvPr>
          <p:cNvSpPr>
            <a:spLocks noGrp="1"/>
          </p:cNvSpPr>
          <p:nvPr>
            <p:ph type="sldNum" sz="quarter" idx="12"/>
          </p:nvPr>
        </p:nvSpPr>
        <p:spPr>
          <a:xfrm>
            <a:off x="8610600" y="6356350"/>
            <a:ext cx="2743200" cy="365125"/>
          </a:xfrm>
        </p:spPr>
        <p:txBody>
          <a:bodyPr/>
          <a:lstStyle/>
          <a:p>
            <a:fld id="{B1FE6DA9-00BB-4AA6-B864-65108A5F5295}" type="slidenum">
              <a:rPr lang="en-US" smtClean="0"/>
              <a:pPr/>
              <a:t>110</a:t>
            </a:fld>
            <a:endParaRPr lang="en-US"/>
          </a:p>
        </p:txBody>
      </p:sp>
      <p:sp>
        <p:nvSpPr>
          <p:cNvPr id="10" name="TextBox 9">
            <a:extLst>
              <a:ext uri="{FF2B5EF4-FFF2-40B4-BE49-F238E27FC236}">
                <a16:creationId xmlns:a16="http://schemas.microsoft.com/office/drawing/2014/main" id="{C69CEDED-D5BF-A6E9-F1F1-3C48FA0840AA}"/>
              </a:ext>
            </a:extLst>
          </p:cNvPr>
          <p:cNvSpPr txBox="1"/>
          <p:nvPr/>
        </p:nvSpPr>
        <p:spPr>
          <a:xfrm>
            <a:off x="948018" y="1690688"/>
            <a:ext cx="10192870" cy="2031325"/>
          </a:xfrm>
          <a:prstGeom prst="rect">
            <a:avLst/>
          </a:prstGeom>
          <a:noFill/>
        </p:spPr>
        <p:txBody>
          <a:bodyPr wrap="square" rtlCol="0">
            <a:spAutoFit/>
          </a:bodyPr>
          <a:lstStyle/>
          <a:p>
            <a:pPr marL="285750" indent="-285750">
              <a:buFont typeface="Arial" panose="020B0604020202020204" pitchFamily="34" charset="0"/>
              <a:buChar char="•"/>
            </a:pPr>
            <a:r>
              <a:rPr lang="en-US" dirty="0"/>
              <a:t>Laboratory reporting is to be completed by </a:t>
            </a:r>
            <a:r>
              <a:rPr lang="en-US" b="1" dirty="0"/>
              <a:t>State Certified</a:t>
            </a:r>
            <a:r>
              <a:rPr lang="en-US" dirty="0"/>
              <a:t> Laboratories</a:t>
            </a:r>
          </a:p>
          <a:p>
            <a:endParaRPr lang="en-US" dirty="0"/>
          </a:p>
          <a:p>
            <a:pPr marL="285750" indent="-285750">
              <a:buFont typeface="Arial" panose="020B0604020202020204" pitchFamily="34" charset="0"/>
              <a:buChar char="•"/>
            </a:pPr>
            <a:r>
              <a:rPr lang="en-US" dirty="0"/>
              <a:t>Most analytical reports are sent to the state by the lab</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Operational reports are sent by the utility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Operational reports very from state to state</a:t>
            </a:r>
          </a:p>
        </p:txBody>
      </p:sp>
    </p:spTree>
    <p:extLst>
      <p:ext uri="{BB962C8B-B14F-4D97-AF65-F5344CB8AC3E}">
        <p14:creationId xmlns:p14="http://schemas.microsoft.com/office/powerpoint/2010/main" val="2725412835"/>
      </p:ext>
    </p:extLst>
  </p:cSld>
  <p:clrMapOvr>
    <a:masterClrMapping/>
  </p:clrMapOvr>
  <p:extLst>
    <p:ext uri="{6950BFC3-D8DA-4A85-94F7-54DA5524770B}">
      <p188:commentRel xmlns:p188="http://schemas.microsoft.com/office/powerpoint/2018/8/main" r:id="rId2"/>
    </p:ext>
  </p:extLs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EF8D55-CBB7-2FDA-620C-4C4C1C2F64F6}"/>
              </a:ext>
            </a:extLst>
          </p:cNvPr>
          <p:cNvSpPr>
            <a:spLocks noGrp="1"/>
          </p:cNvSpPr>
          <p:nvPr>
            <p:ph type="title"/>
          </p:nvPr>
        </p:nvSpPr>
        <p:spPr/>
        <p:txBody>
          <a:bodyPr/>
          <a:lstStyle/>
          <a:p>
            <a:r>
              <a:rPr lang="en-US"/>
              <a:t>Sampling Schedule Examples</a:t>
            </a:r>
          </a:p>
        </p:txBody>
      </p:sp>
      <p:pic>
        <p:nvPicPr>
          <p:cNvPr id="8" name="Content Placeholder 7" descr="A screenshot of a computer&#10;&#10;AI-generated content may be incorrect.">
            <a:extLst>
              <a:ext uri="{FF2B5EF4-FFF2-40B4-BE49-F238E27FC236}">
                <a16:creationId xmlns:a16="http://schemas.microsoft.com/office/drawing/2014/main" id="{28AD0580-8FC9-3405-9959-75C1822E23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57645" y="2451371"/>
            <a:ext cx="7134355" cy="1714512"/>
          </a:xfrm>
        </p:spPr>
      </p:pic>
      <p:sp>
        <p:nvSpPr>
          <p:cNvPr id="6" name="Text Placeholder 5">
            <a:extLst>
              <a:ext uri="{FF2B5EF4-FFF2-40B4-BE49-F238E27FC236}">
                <a16:creationId xmlns:a16="http://schemas.microsoft.com/office/drawing/2014/main" id="{93DB716F-2506-35C1-4865-E6A237B013B0}"/>
              </a:ext>
            </a:extLst>
          </p:cNvPr>
          <p:cNvSpPr>
            <a:spLocks noGrp="1"/>
          </p:cNvSpPr>
          <p:nvPr>
            <p:ph type="body" sz="half" idx="2"/>
          </p:nvPr>
        </p:nvSpPr>
        <p:spPr/>
        <p:txBody>
          <a:bodyPr/>
          <a:lstStyle/>
          <a:p>
            <a:endParaRPr lang="en-US"/>
          </a:p>
          <a:p>
            <a:r>
              <a:rPr lang="en-US"/>
              <a:t>In the graphic, you will see this particular system will be monitoring Chlorite, Disinfection Byproducts, VOCs, SOCs, and much more. </a:t>
            </a:r>
          </a:p>
          <a:p>
            <a:endParaRPr lang="en-US"/>
          </a:p>
          <a:p>
            <a:r>
              <a:rPr lang="en-US"/>
              <a:t>The sampling plan will include:</a:t>
            </a:r>
          </a:p>
          <a:p>
            <a:r>
              <a:rPr lang="en-US"/>
              <a:t>Which analyte to be tested, How many samples to take, how often to take them, and when to be submitted. </a:t>
            </a:r>
          </a:p>
        </p:txBody>
      </p:sp>
      <p:sp>
        <p:nvSpPr>
          <p:cNvPr id="3" name="Slide Number Placeholder 2">
            <a:extLst>
              <a:ext uri="{FF2B5EF4-FFF2-40B4-BE49-F238E27FC236}">
                <a16:creationId xmlns:a16="http://schemas.microsoft.com/office/drawing/2014/main" id="{749C1704-94D5-874F-209A-3E88F1CF874E}"/>
              </a:ext>
            </a:extLst>
          </p:cNvPr>
          <p:cNvSpPr>
            <a:spLocks noGrp="1"/>
          </p:cNvSpPr>
          <p:nvPr>
            <p:ph type="sldNum" sz="quarter" idx="12"/>
          </p:nvPr>
        </p:nvSpPr>
        <p:spPr/>
        <p:txBody>
          <a:bodyPr/>
          <a:lstStyle/>
          <a:p>
            <a:fld id="{B1FE6DA9-00BB-4AA6-B864-65108A5F5295}" type="slidenum">
              <a:rPr lang="en-US" smtClean="0"/>
              <a:pPr/>
              <a:t>111</a:t>
            </a:fld>
            <a:endParaRPr lang="en-US"/>
          </a:p>
        </p:txBody>
      </p:sp>
    </p:spTree>
    <p:extLst>
      <p:ext uri="{BB962C8B-B14F-4D97-AF65-F5344CB8AC3E}">
        <p14:creationId xmlns:p14="http://schemas.microsoft.com/office/powerpoint/2010/main" val="250256839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466892-F651-D2A1-8213-8B05D63424E0}"/>
              </a:ext>
            </a:extLst>
          </p:cNvPr>
          <p:cNvSpPr>
            <a:spLocks noGrp="1"/>
          </p:cNvSpPr>
          <p:nvPr>
            <p:ph type="title"/>
          </p:nvPr>
        </p:nvSpPr>
        <p:spPr/>
        <p:txBody>
          <a:bodyPr/>
          <a:lstStyle/>
          <a:p>
            <a:r>
              <a:rPr lang="en-US"/>
              <a:t>Compliance Sampling</a:t>
            </a:r>
          </a:p>
        </p:txBody>
      </p:sp>
      <p:sp>
        <p:nvSpPr>
          <p:cNvPr id="6" name="Content Placeholder 5">
            <a:extLst>
              <a:ext uri="{FF2B5EF4-FFF2-40B4-BE49-F238E27FC236}">
                <a16:creationId xmlns:a16="http://schemas.microsoft.com/office/drawing/2014/main" id="{38BC178D-5BD2-0E48-212D-AD78440E3942}"/>
              </a:ext>
            </a:extLst>
          </p:cNvPr>
          <p:cNvSpPr>
            <a:spLocks noGrp="1"/>
          </p:cNvSpPr>
          <p:nvPr>
            <p:ph idx="1"/>
          </p:nvPr>
        </p:nvSpPr>
        <p:spPr/>
        <p:txBody>
          <a:bodyPr/>
          <a:lstStyle/>
          <a:p>
            <a:pPr marL="0" indent="0">
              <a:buNone/>
            </a:pPr>
            <a:endParaRPr lang="en-US" dirty="0"/>
          </a:p>
          <a:p>
            <a:pPr marL="0" indent="0">
              <a:buNone/>
            </a:pPr>
            <a:r>
              <a:rPr lang="en-US" dirty="0"/>
              <a:t>With your sampling schedule in mind, find a 3</a:t>
            </a:r>
            <a:r>
              <a:rPr lang="en-US" baseline="30000" dirty="0"/>
              <a:t>rd</a:t>
            </a:r>
            <a:r>
              <a:rPr lang="en-US" dirty="0"/>
              <a:t> party </a:t>
            </a:r>
            <a:r>
              <a:rPr lang="en-US" b="1" dirty="0"/>
              <a:t>State Certified Laboratory</a:t>
            </a:r>
            <a:r>
              <a:rPr lang="en-US" dirty="0"/>
              <a:t> to complete the work</a:t>
            </a:r>
          </a:p>
          <a:p>
            <a:pPr marL="0" indent="0">
              <a:buNone/>
            </a:pPr>
            <a:endParaRPr lang="en-US" dirty="0"/>
          </a:p>
          <a:p>
            <a:pPr marL="0" indent="0">
              <a:buNone/>
            </a:pPr>
            <a:r>
              <a:rPr lang="en-US" dirty="0"/>
              <a:t>The lab will issue you bottles and work with you to arrange either pick-up or drop-off of the samples once they are collected</a:t>
            </a:r>
          </a:p>
          <a:p>
            <a:pPr marL="0" indent="0">
              <a:buNone/>
            </a:pPr>
            <a:endParaRPr lang="en-US" dirty="0"/>
          </a:p>
          <a:p>
            <a:pPr marL="0" indent="0">
              <a:buNone/>
            </a:pPr>
            <a:endParaRPr lang="en-US" dirty="0"/>
          </a:p>
        </p:txBody>
      </p:sp>
      <p:sp>
        <p:nvSpPr>
          <p:cNvPr id="3" name="Slide Number Placeholder 2">
            <a:extLst>
              <a:ext uri="{FF2B5EF4-FFF2-40B4-BE49-F238E27FC236}">
                <a16:creationId xmlns:a16="http://schemas.microsoft.com/office/drawing/2014/main" id="{E6E07EFD-E506-4798-1E39-B282F6AD6A1E}"/>
              </a:ext>
            </a:extLst>
          </p:cNvPr>
          <p:cNvSpPr>
            <a:spLocks noGrp="1"/>
          </p:cNvSpPr>
          <p:nvPr>
            <p:ph type="sldNum" sz="quarter" idx="12"/>
          </p:nvPr>
        </p:nvSpPr>
        <p:spPr/>
        <p:txBody>
          <a:bodyPr/>
          <a:lstStyle/>
          <a:p>
            <a:fld id="{B1FE6DA9-00BB-4AA6-B864-65108A5F5295}" type="slidenum">
              <a:rPr lang="en-US" smtClean="0"/>
              <a:pPr/>
              <a:t>112</a:t>
            </a:fld>
            <a:endParaRPr lang="en-US"/>
          </a:p>
        </p:txBody>
      </p:sp>
    </p:spTree>
    <p:extLst>
      <p:ext uri="{BB962C8B-B14F-4D97-AF65-F5344CB8AC3E}">
        <p14:creationId xmlns:p14="http://schemas.microsoft.com/office/powerpoint/2010/main" val="342501721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91663-EAE4-2611-A23D-70E8A438F307}"/>
              </a:ext>
            </a:extLst>
          </p:cNvPr>
          <p:cNvSpPr>
            <a:spLocks noGrp="1"/>
          </p:cNvSpPr>
          <p:nvPr>
            <p:ph type="title"/>
          </p:nvPr>
        </p:nvSpPr>
        <p:spPr/>
        <p:txBody>
          <a:bodyPr/>
          <a:lstStyle/>
          <a:p>
            <a:r>
              <a:rPr lang="en-US"/>
              <a:t>Bottles used for compliance sampling</a:t>
            </a:r>
          </a:p>
        </p:txBody>
      </p:sp>
      <p:sp>
        <p:nvSpPr>
          <p:cNvPr id="3" name="Content Placeholder 2">
            <a:extLst>
              <a:ext uri="{FF2B5EF4-FFF2-40B4-BE49-F238E27FC236}">
                <a16:creationId xmlns:a16="http://schemas.microsoft.com/office/drawing/2014/main" id="{90F81DED-2CDF-5F1F-A72C-0DB082C477FA}"/>
              </a:ext>
            </a:extLst>
          </p:cNvPr>
          <p:cNvSpPr>
            <a:spLocks noGrp="1"/>
          </p:cNvSpPr>
          <p:nvPr>
            <p:ph idx="1"/>
          </p:nvPr>
        </p:nvSpPr>
        <p:spPr>
          <a:xfrm>
            <a:off x="838200" y="1825625"/>
            <a:ext cx="10515600" cy="3794125"/>
          </a:xfrm>
        </p:spPr>
        <p:txBody>
          <a:bodyPr>
            <a:normAutofit fontScale="77500" lnSpcReduction="20000"/>
          </a:bodyPr>
          <a:lstStyle/>
          <a:p>
            <a:pPr marL="0" indent="0">
              <a:buNone/>
            </a:pPr>
            <a:r>
              <a:rPr lang="en-US" i="1" dirty="0"/>
              <a:t>Each specific analyte must be stored in specific bottles, with specific preservatives added to that bottle.</a:t>
            </a:r>
          </a:p>
          <a:p>
            <a:pPr marL="0" indent="0">
              <a:buNone/>
            </a:pPr>
            <a:endParaRPr lang="en-US" dirty="0"/>
          </a:p>
          <a:p>
            <a:pPr marL="0" indent="0">
              <a:buNone/>
            </a:pPr>
            <a:r>
              <a:rPr lang="en-US" dirty="0"/>
              <a:t>Chemical and Physical parameters are commonly stored in plastic or glass bottles</a:t>
            </a:r>
          </a:p>
          <a:p>
            <a:pPr marL="0" indent="0">
              <a:buNone/>
            </a:pPr>
            <a:endParaRPr lang="en-US" dirty="0"/>
          </a:p>
          <a:p>
            <a:pPr marL="0" indent="0">
              <a:buNone/>
            </a:pPr>
            <a:r>
              <a:rPr lang="en-US" dirty="0"/>
              <a:t>Radiological samples are in collapsable plastic cubs containers or glass</a:t>
            </a:r>
          </a:p>
          <a:p>
            <a:pPr marL="0" indent="0">
              <a:buNone/>
            </a:pPr>
            <a:endParaRPr lang="en-US" dirty="0"/>
          </a:p>
          <a:p>
            <a:pPr marL="0" indent="0">
              <a:buNone/>
            </a:pPr>
            <a:r>
              <a:rPr lang="en-US" dirty="0"/>
              <a:t>Lead and Copper, and Nitrate are in 1 Liter plastic or glass bottles</a:t>
            </a:r>
          </a:p>
          <a:p>
            <a:pPr marL="0" indent="0">
              <a:buNone/>
            </a:pPr>
            <a:endParaRPr lang="en-US" dirty="0"/>
          </a:p>
          <a:p>
            <a:pPr marL="0" indent="0">
              <a:buNone/>
            </a:pPr>
            <a:r>
              <a:rPr lang="en-US" dirty="0"/>
              <a:t>Organics are in a glass bottle typically 40 to 120 mL with a screw cap and Teflon faced silicone septum.</a:t>
            </a:r>
          </a:p>
        </p:txBody>
      </p:sp>
      <p:sp>
        <p:nvSpPr>
          <p:cNvPr id="5" name="Slide Number Placeholder 4">
            <a:extLst>
              <a:ext uri="{FF2B5EF4-FFF2-40B4-BE49-F238E27FC236}">
                <a16:creationId xmlns:a16="http://schemas.microsoft.com/office/drawing/2014/main" id="{C2FCA733-E0D4-0A32-235C-E381A76D7692}"/>
              </a:ext>
            </a:extLst>
          </p:cNvPr>
          <p:cNvSpPr>
            <a:spLocks noGrp="1"/>
          </p:cNvSpPr>
          <p:nvPr>
            <p:ph type="sldNum" sz="quarter" idx="12"/>
          </p:nvPr>
        </p:nvSpPr>
        <p:spPr/>
        <p:txBody>
          <a:bodyPr/>
          <a:lstStyle/>
          <a:p>
            <a:fld id="{B1FE6DA9-00BB-4AA6-B864-65108A5F5295}" type="slidenum">
              <a:rPr lang="en-US" smtClean="0"/>
              <a:pPr/>
              <a:t>113</a:t>
            </a:fld>
            <a:endParaRPr lang="en-US"/>
          </a:p>
        </p:txBody>
      </p:sp>
    </p:spTree>
    <p:extLst>
      <p:ext uri="{BB962C8B-B14F-4D97-AF65-F5344CB8AC3E}">
        <p14:creationId xmlns:p14="http://schemas.microsoft.com/office/powerpoint/2010/main" val="322491544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F042C-F456-1ADA-57B9-60AB4C5C80EB}"/>
              </a:ext>
            </a:extLst>
          </p:cNvPr>
          <p:cNvSpPr>
            <a:spLocks noGrp="1"/>
          </p:cNvSpPr>
          <p:nvPr>
            <p:ph type="title"/>
          </p:nvPr>
        </p:nvSpPr>
        <p:spPr/>
        <p:txBody>
          <a:bodyPr/>
          <a:lstStyle/>
          <a:p>
            <a:r>
              <a:rPr lang="en-US"/>
              <a:t>Sampling Containers</a:t>
            </a:r>
          </a:p>
        </p:txBody>
      </p:sp>
      <p:sp>
        <p:nvSpPr>
          <p:cNvPr id="3" name="Content Placeholder 2">
            <a:extLst>
              <a:ext uri="{FF2B5EF4-FFF2-40B4-BE49-F238E27FC236}">
                <a16:creationId xmlns:a16="http://schemas.microsoft.com/office/drawing/2014/main" id="{73EB4233-BFBE-36B2-044D-9F4A37158583}"/>
              </a:ext>
            </a:extLst>
          </p:cNvPr>
          <p:cNvSpPr>
            <a:spLocks noGrp="1"/>
          </p:cNvSpPr>
          <p:nvPr>
            <p:ph idx="1"/>
          </p:nvPr>
        </p:nvSpPr>
        <p:spPr>
          <a:xfrm>
            <a:off x="838200" y="1825625"/>
            <a:ext cx="10515600" cy="3803650"/>
          </a:xfrm>
        </p:spPr>
        <p:txBody>
          <a:bodyPr>
            <a:normAutofit lnSpcReduction="10000"/>
          </a:bodyPr>
          <a:lstStyle/>
          <a:p>
            <a:pPr marL="0" indent="0">
              <a:buNone/>
            </a:pPr>
            <a:r>
              <a:rPr lang="en-US"/>
              <a:t>The following information should be written onto your sampling container whenever the sample is taken</a:t>
            </a:r>
          </a:p>
          <a:p>
            <a:pPr marL="0" indent="0">
              <a:buNone/>
            </a:pPr>
            <a:endParaRPr lang="en-US"/>
          </a:p>
          <a:p>
            <a:pPr marL="342900" marR="0" lvl="0" indent="-342900">
              <a:lnSpc>
                <a:spcPct val="115000"/>
              </a:lnSpc>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Times New Roman" panose="02020603050405020304" pitchFamily="18" charset="0"/>
              </a:rPr>
              <a:t>Facility/PWSID/PWS Name</a:t>
            </a:r>
          </a:p>
          <a:p>
            <a:pPr marL="342900" marR="0" lvl="0" indent="-342900">
              <a:lnSpc>
                <a:spcPct val="115000"/>
              </a:lnSpc>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Times New Roman" panose="02020603050405020304" pitchFamily="18" charset="0"/>
              </a:rPr>
              <a:t>Sample Location</a:t>
            </a:r>
          </a:p>
          <a:p>
            <a:pPr marL="342900" marR="0" lvl="0" indent="-342900">
              <a:lnSpc>
                <a:spcPct val="115000"/>
              </a:lnSpc>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Times New Roman" panose="02020603050405020304" pitchFamily="18" charset="0"/>
              </a:rPr>
              <a:t>Sample Date and Time</a:t>
            </a:r>
          </a:p>
          <a:p>
            <a:pPr marL="342900" marR="0" lvl="0" indent="-342900">
              <a:lnSpc>
                <a:spcPct val="115000"/>
              </a:lnSpc>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Times New Roman" panose="02020603050405020304" pitchFamily="18" charset="0"/>
              </a:rPr>
              <a:t>Name of Sample Collector</a:t>
            </a:r>
          </a:p>
          <a:p>
            <a:pPr marL="342900" marR="0" lvl="0" indent="-342900">
              <a:lnSpc>
                <a:spcPct val="115000"/>
              </a:lnSpc>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Times New Roman" panose="02020603050405020304" pitchFamily="18" charset="0"/>
              </a:rPr>
              <a:t>Preservatives (if any)</a:t>
            </a:r>
          </a:p>
          <a:p>
            <a:pPr marL="342900" marR="0" lvl="0" indent="-342900">
              <a:lnSpc>
                <a:spcPct val="115000"/>
              </a:lnSpc>
              <a:spcAft>
                <a:spcPts val="800"/>
              </a:spcAft>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Times New Roman" panose="02020603050405020304" pitchFamily="18" charset="0"/>
              </a:rPr>
              <a:t>Type of sample (Grab, composite, representative)</a:t>
            </a:r>
          </a:p>
        </p:txBody>
      </p:sp>
      <p:sp>
        <p:nvSpPr>
          <p:cNvPr id="5" name="Slide Number Placeholder 4">
            <a:extLst>
              <a:ext uri="{FF2B5EF4-FFF2-40B4-BE49-F238E27FC236}">
                <a16:creationId xmlns:a16="http://schemas.microsoft.com/office/drawing/2014/main" id="{C51D58D6-D422-CBEB-6ECC-EF6305451B39}"/>
              </a:ext>
            </a:extLst>
          </p:cNvPr>
          <p:cNvSpPr>
            <a:spLocks noGrp="1"/>
          </p:cNvSpPr>
          <p:nvPr>
            <p:ph type="sldNum" sz="quarter" idx="12"/>
          </p:nvPr>
        </p:nvSpPr>
        <p:spPr/>
        <p:txBody>
          <a:bodyPr/>
          <a:lstStyle/>
          <a:p>
            <a:fld id="{B1FE6DA9-00BB-4AA6-B864-65108A5F5295}" type="slidenum">
              <a:rPr lang="en-US" smtClean="0"/>
              <a:pPr/>
              <a:t>114</a:t>
            </a:fld>
            <a:endParaRPr lang="en-US"/>
          </a:p>
        </p:txBody>
      </p:sp>
    </p:spTree>
    <p:extLst>
      <p:ext uri="{BB962C8B-B14F-4D97-AF65-F5344CB8AC3E}">
        <p14:creationId xmlns:p14="http://schemas.microsoft.com/office/powerpoint/2010/main" val="42232664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5C043-0AB2-6717-9790-8150D5CB9658}"/>
              </a:ext>
            </a:extLst>
          </p:cNvPr>
          <p:cNvSpPr>
            <a:spLocks noGrp="1"/>
          </p:cNvSpPr>
          <p:nvPr>
            <p:ph type="title"/>
          </p:nvPr>
        </p:nvSpPr>
        <p:spPr/>
        <p:txBody>
          <a:bodyPr/>
          <a:lstStyle/>
          <a:p>
            <a:r>
              <a:rPr lang="en-US"/>
              <a:t>Sample Preservation</a:t>
            </a:r>
          </a:p>
        </p:txBody>
      </p:sp>
      <p:sp>
        <p:nvSpPr>
          <p:cNvPr id="3" name="Content Placeholder 2">
            <a:extLst>
              <a:ext uri="{FF2B5EF4-FFF2-40B4-BE49-F238E27FC236}">
                <a16:creationId xmlns:a16="http://schemas.microsoft.com/office/drawing/2014/main" id="{EEEDB4BE-E623-6343-B8C8-02A3181E4148}"/>
              </a:ext>
            </a:extLst>
          </p:cNvPr>
          <p:cNvSpPr>
            <a:spLocks noGrp="1"/>
          </p:cNvSpPr>
          <p:nvPr>
            <p:ph idx="1"/>
          </p:nvPr>
        </p:nvSpPr>
        <p:spPr>
          <a:xfrm>
            <a:off x="838200" y="1825625"/>
            <a:ext cx="10515600" cy="3822700"/>
          </a:xfrm>
        </p:spPr>
        <p:txBody>
          <a:bodyPr>
            <a:normAutofit lnSpcReduction="10000"/>
          </a:bodyPr>
          <a:lstStyle/>
          <a:p>
            <a:pPr marL="0" indent="0">
              <a:buNone/>
            </a:pPr>
            <a:r>
              <a:rPr lang="en-US"/>
              <a:t>As Stated before, preservatives are added to keep the specific analyte sample viable for analysis. This includes PH control, chemical addition, the use of amber and opaque bottles, refrigeration, filtration, and freezing</a:t>
            </a:r>
          </a:p>
          <a:p>
            <a:pPr marL="0" indent="0">
              <a:buNone/>
            </a:pPr>
            <a:endParaRPr lang="en-US"/>
          </a:p>
          <a:p>
            <a:pPr marL="0" indent="0">
              <a:buNone/>
            </a:pPr>
            <a:r>
              <a:rPr lang="en-US"/>
              <a:t>Examples of chemical additives:</a:t>
            </a:r>
          </a:p>
          <a:p>
            <a:r>
              <a:rPr lang="en-US"/>
              <a:t>Nitric Acid – to lower PH less than 2</a:t>
            </a:r>
          </a:p>
          <a:p>
            <a:r>
              <a:rPr lang="en-US"/>
              <a:t>Sodium Hydroxide – to raise PH greater than 12</a:t>
            </a:r>
          </a:p>
          <a:p>
            <a:r>
              <a:rPr lang="en-US"/>
              <a:t>Sodium Thiosulfate – to stop chlorine reaction</a:t>
            </a:r>
          </a:p>
        </p:txBody>
      </p:sp>
      <p:sp>
        <p:nvSpPr>
          <p:cNvPr id="5" name="Slide Number Placeholder 4">
            <a:extLst>
              <a:ext uri="{FF2B5EF4-FFF2-40B4-BE49-F238E27FC236}">
                <a16:creationId xmlns:a16="http://schemas.microsoft.com/office/drawing/2014/main" id="{450D23E1-C591-4DAC-1643-C97CD8929D1D}"/>
              </a:ext>
            </a:extLst>
          </p:cNvPr>
          <p:cNvSpPr>
            <a:spLocks noGrp="1"/>
          </p:cNvSpPr>
          <p:nvPr>
            <p:ph type="sldNum" sz="quarter" idx="12"/>
          </p:nvPr>
        </p:nvSpPr>
        <p:spPr/>
        <p:txBody>
          <a:bodyPr/>
          <a:lstStyle/>
          <a:p>
            <a:fld id="{B1FE6DA9-00BB-4AA6-B864-65108A5F5295}" type="slidenum">
              <a:rPr lang="en-US" smtClean="0"/>
              <a:pPr/>
              <a:t>115</a:t>
            </a:fld>
            <a:endParaRPr lang="en-US"/>
          </a:p>
        </p:txBody>
      </p:sp>
    </p:spTree>
    <p:extLst>
      <p:ext uri="{BB962C8B-B14F-4D97-AF65-F5344CB8AC3E}">
        <p14:creationId xmlns:p14="http://schemas.microsoft.com/office/powerpoint/2010/main" val="30443218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FAE8F-AFE5-173A-0567-016126914C68}"/>
              </a:ext>
            </a:extLst>
          </p:cNvPr>
          <p:cNvSpPr>
            <a:spLocks noGrp="1"/>
          </p:cNvSpPr>
          <p:nvPr>
            <p:ph type="title"/>
          </p:nvPr>
        </p:nvSpPr>
        <p:spPr/>
        <p:txBody>
          <a:bodyPr/>
          <a:lstStyle/>
          <a:p>
            <a:r>
              <a:rPr lang="en-US"/>
              <a:t>Sample Preservation</a:t>
            </a:r>
          </a:p>
        </p:txBody>
      </p:sp>
      <p:sp>
        <p:nvSpPr>
          <p:cNvPr id="3" name="Content Placeholder 2">
            <a:extLst>
              <a:ext uri="{FF2B5EF4-FFF2-40B4-BE49-F238E27FC236}">
                <a16:creationId xmlns:a16="http://schemas.microsoft.com/office/drawing/2014/main" id="{FC691363-E8D1-AD9F-C66F-B185784F75F0}"/>
              </a:ext>
            </a:extLst>
          </p:cNvPr>
          <p:cNvSpPr>
            <a:spLocks noGrp="1"/>
          </p:cNvSpPr>
          <p:nvPr>
            <p:ph idx="1"/>
          </p:nvPr>
        </p:nvSpPr>
        <p:spPr>
          <a:xfrm>
            <a:off x="838200" y="1825625"/>
            <a:ext cx="10515600" cy="3794125"/>
          </a:xfrm>
        </p:spPr>
        <p:txBody>
          <a:bodyPr>
            <a:normAutofit fontScale="92500"/>
          </a:bodyPr>
          <a:lstStyle/>
          <a:p>
            <a:pPr marL="0" indent="0">
              <a:buNone/>
            </a:pPr>
            <a:r>
              <a:rPr lang="en-US"/>
              <a:t>In addition to additives or physical properties done to the sample, there are also specific holding times for each type of analyte.</a:t>
            </a:r>
          </a:p>
          <a:p>
            <a:pPr marL="0" indent="0">
              <a:buNone/>
            </a:pPr>
            <a:endParaRPr lang="en-US"/>
          </a:p>
          <a:p>
            <a:r>
              <a:rPr lang="en-US"/>
              <a:t>Chlorine must be sampled immediately</a:t>
            </a:r>
          </a:p>
          <a:p>
            <a:r>
              <a:rPr lang="en-US"/>
              <a:t>PH must be sampled immediately</a:t>
            </a:r>
          </a:p>
          <a:p>
            <a:r>
              <a:rPr lang="en-US"/>
              <a:t>Bacteriological samples must be completed within 30 hours</a:t>
            </a:r>
          </a:p>
          <a:p>
            <a:r>
              <a:rPr lang="en-US"/>
              <a:t>Disinfection By-Products must be completed within 14 days</a:t>
            </a:r>
          </a:p>
          <a:p>
            <a:r>
              <a:rPr lang="en-US"/>
              <a:t>Metals such as lead and copper must be completed within 6 months</a:t>
            </a:r>
          </a:p>
        </p:txBody>
      </p:sp>
      <p:sp>
        <p:nvSpPr>
          <p:cNvPr id="5" name="Slide Number Placeholder 4">
            <a:extLst>
              <a:ext uri="{FF2B5EF4-FFF2-40B4-BE49-F238E27FC236}">
                <a16:creationId xmlns:a16="http://schemas.microsoft.com/office/drawing/2014/main" id="{384F3F24-6A4E-0A16-1CAB-5B2144359B88}"/>
              </a:ext>
            </a:extLst>
          </p:cNvPr>
          <p:cNvSpPr>
            <a:spLocks noGrp="1"/>
          </p:cNvSpPr>
          <p:nvPr>
            <p:ph type="sldNum" sz="quarter" idx="12"/>
          </p:nvPr>
        </p:nvSpPr>
        <p:spPr/>
        <p:txBody>
          <a:bodyPr/>
          <a:lstStyle/>
          <a:p>
            <a:fld id="{B1FE6DA9-00BB-4AA6-B864-65108A5F5295}" type="slidenum">
              <a:rPr lang="en-US" smtClean="0"/>
              <a:pPr/>
              <a:t>116</a:t>
            </a:fld>
            <a:endParaRPr lang="en-US"/>
          </a:p>
        </p:txBody>
      </p:sp>
    </p:spTree>
    <p:extLst>
      <p:ext uri="{BB962C8B-B14F-4D97-AF65-F5344CB8AC3E}">
        <p14:creationId xmlns:p14="http://schemas.microsoft.com/office/powerpoint/2010/main" val="263121523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7AC19-146E-0642-E3A1-6A389F8B230C}"/>
              </a:ext>
            </a:extLst>
          </p:cNvPr>
          <p:cNvSpPr>
            <a:spLocks noGrp="1"/>
          </p:cNvSpPr>
          <p:nvPr>
            <p:ph type="title"/>
          </p:nvPr>
        </p:nvSpPr>
        <p:spPr/>
        <p:txBody>
          <a:bodyPr/>
          <a:lstStyle/>
          <a:p>
            <a:r>
              <a:rPr lang="en-US"/>
              <a:t>Chain of Custody</a:t>
            </a:r>
          </a:p>
        </p:txBody>
      </p:sp>
      <p:sp>
        <p:nvSpPr>
          <p:cNvPr id="3" name="Content Placeholder 2">
            <a:extLst>
              <a:ext uri="{FF2B5EF4-FFF2-40B4-BE49-F238E27FC236}">
                <a16:creationId xmlns:a16="http://schemas.microsoft.com/office/drawing/2014/main" id="{9354D031-854D-D936-A2C6-EA01FCCE7328}"/>
              </a:ext>
            </a:extLst>
          </p:cNvPr>
          <p:cNvSpPr>
            <a:spLocks noGrp="1"/>
          </p:cNvSpPr>
          <p:nvPr>
            <p:ph idx="1"/>
          </p:nvPr>
        </p:nvSpPr>
        <p:spPr/>
        <p:txBody>
          <a:bodyPr/>
          <a:lstStyle/>
          <a:p>
            <a:pPr marL="0" indent="0">
              <a:buNone/>
            </a:pPr>
            <a:r>
              <a:rPr lang="en-US" dirty="0"/>
              <a:t>An accurate written record which can be used to trace possession and handling of samples from the moment of collection until entry into the laboratory for analysis.</a:t>
            </a:r>
          </a:p>
          <a:p>
            <a:pPr marL="0" indent="0">
              <a:buNone/>
            </a:pPr>
            <a:endParaRPr lang="en-US" dirty="0"/>
          </a:p>
          <a:p>
            <a:pPr marL="0" indent="0">
              <a:buNone/>
            </a:pPr>
            <a:r>
              <a:rPr lang="en-US" dirty="0"/>
              <a:t>We do this to ensure sample integrity and to create data than can be defensible legally and technically</a:t>
            </a:r>
          </a:p>
          <a:p>
            <a:pPr marL="0" indent="0">
              <a:buNone/>
            </a:pPr>
            <a:endParaRPr lang="en-US" dirty="0"/>
          </a:p>
        </p:txBody>
      </p:sp>
      <p:sp>
        <p:nvSpPr>
          <p:cNvPr id="5" name="Slide Number Placeholder 4">
            <a:extLst>
              <a:ext uri="{FF2B5EF4-FFF2-40B4-BE49-F238E27FC236}">
                <a16:creationId xmlns:a16="http://schemas.microsoft.com/office/drawing/2014/main" id="{01AFAF98-867D-12DA-007B-8A92AC06257B}"/>
              </a:ext>
            </a:extLst>
          </p:cNvPr>
          <p:cNvSpPr>
            <a:spLocks noGrp="1"/>
          </p:cNvSpPr>
          <p:nvPr>
            <p:ph type="sldNum" sz="quarter" idx="12"/>
          </p:nvPr>
        </p:nvSpPr>
        <p:spPr/>
        <p:txBody>
          <a:bodyPr/>
          <a:lstStyle/>
          <a:p>
            <a:fld id="{B1FE6DA9-00BB-4AA6-B864-65108A5F5295}" type="slidenum">
              <a:rPr lang="en-US" smtClean="0"/>
              <a:pPr/>
              <a:t>117</a:t>
            </a:fld>
            <a:endParaRPr lang="en-US"/>
          </a:p>
        </p:txBody>
      </p:sp>
    </p:spTree>
    <p:extLst>
      <p:ext uri="{BB962C8B-B14F-4D97-AF65-F5344CB8AC3E}">
        <p14:creationId xmlns:p14="http://schemas.microsoft.com/office/powerpoint/2010/main" val="240371560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186F6-CE31-ED1E-96F5-2A7BB46434BD}"/>
              </a:ext>
            </a:extLst>
          </p:cNvPr>
          <p:cNvSpPr>
            <a:spLocks noGrp="1"/>
          </p:cNvSpPr>
          <p:nvPr>
            <p:ph type="title"/>
          </p:nvPr>
        </p:nvSpPr>
        <p:spPr/>
        <p:txBody>
          <a:bodyPr/>
          <a:lstStyle/>
          <a:p>
            <a:r>
              <a:rPr lang="en-US"/>
              <a:t>What’s on a chain of custody?</a:t>
            </a:r>
          </a:p>
        </p:txBody>
      </p:sp>
      <p:sp>
        <p:nvSpPr>
          <p:cNvPr id="3" name="Content Placeholder 2">
            <a:extLst>
              <a:ext uri="{FF2B5EF4-FFF2-40B4-BE49-F238E27FC236}">
                <a16:creationId xmlns:a16="http://schemas.microsoft.com/office/drawing/2014/main" id="{9A55F913-9C3E-17D8-C161-F1AC04520279}"/>
              </a:ext>
            </a:extLst>
          </p:cNvPr>
          <p:cNvSpPr>
            <a:spLocks noGrp="1"/>
          </p:cNvSpPr>
          <p:nvPr>
            <p:ph idx="1"/>
          </p:nvPr>
        </p:nvSpPr>
        <p:spPr/>
        <p:txBody>
          <a:bodyPr>
            <a:normAutofit/>
          </a:bodyPr>
          <a:lstStyle/>
          <a:p>
            <a:pPr marL="0" indent="0">
              <a:buNone/>
            </a:pPr>
            <a:r>
              <a:rPr lang="en-US"/>
              <a:t>A sample chain of custody should include:</a:t>
            </a:r>
          </a:p>
          <a:p>
            <a:pPr marL="342900" marR="0" lvl="0" indent="-342900">
              <a:lnSpc>
                <a:spcPct val="115000"/>
              </a:lnSpc>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Times New Roman" panose="02020603050405020304" pitchFamily="18" charset="0"/>
              </a:rPr>
              <a:t>Date/Time</a:t>
            </a:r>
          </a:p>
          <a:p>
            <a:pPr marL="342900" marR="0" lvl="0" indent="-342900">
              <a:lnSpc>
                <a:spcPct val="115000"/>
              </a:lnSpc>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Times New Roman" panose="02020603050405020304" pitchFamily="18" charset="0"/>
              </a:rPr>
              <a:t>Matrix (Liquid, Solid, Sludge)</a:t>
            </a:r>
          </a:p>
          <a:p>
            <a:pPr marL="342900" marR="0" lvl="0" indent="-342900">
              <a:lnSpc>
                <a:spcPct val="115000"/>
              </a:lnSpc>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Times New Roman" panose="02020603050405020304" pitchFamily="18" charset="0"/>
              </a:rPr>
              <a:t>Analysis requested</a:t>
            </a:r>
          </a:p>
          <a:p>
            <a:pPr marL="342900" marR="0" lvl="0" indent="-342900">
              <a:lnSpc>
                <a:spcPct val="115000"/>
              </a:lnSpc>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Times New Roman" panose="02020603050405020304" pitchFamily="18" charset="0"/>
              </a:rPr>
              <a:t>Preservative</a:t>
            </a:r>
          </a:p>
          <a:p>
            <a:pPr marL="342900" marR="0" lvl="0" indent="-342900">
              <a:lnSpc>
                <a:spcPct val="115000"/>
              </a:lnSpc>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Times New Roman" panose="02020603050405020304" pitchFamily="18" charset="0"/>
              </a:rPr>
              <a:t>Sampler</a:t>
            </a:r>
          </a:p>
          <a:p>
            <a:pPr marL="342900" marR="0" lvl="0" indent="-342900">
              <a:lnSpc>
                <a:spcPct val="115000"/>
              </a:lnSpc>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Times New Roman" panose="02020603050405020304" pitchFamily="18" charset="0"/>
              </a:rPr>
              <a:t>Name of person custody is transferred to</a:t>
            </a:r>
          </a:p>
          <a:p>
            <a:pPr marL="342900" marR="0" lvl="0" indent="-342900">
              <a:lnSpc>
                <a:spcPct val="115000"/>
              </a:lnSpc>
              <a:spcAft>
                <a:spcPts val="800"/>
              </a:spcAft>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Times New Roman" panose="02020603050405020304" pitchFamily="18" charset="0"/>
              </a:rPr>
              <a:t>Temperature</a:t>
            </a:r>
          </a:p>
          <a:p>
            <a:pPr marL="0" indent="0">
              <a:buNone/>
            </a:pPr>
            <a:endParaRPr lang="en-US"/>
          </a:p>
        </p:txBody>
      </p:sp>
      <p:sp>
        <p:nvSpPr>
          <p:cNvPr id="5" name="Slide Number Placeholder 4">
            <a:extLst>
              <a:ext uri="{FF2B5EF4-FFF2-40B4-BE49-F238E27FC236}">
                <a16:creationId xmlns:a16="http://schemas.microsoft.com/office/drawing/2014/main" id="{E4324412-1B08-5D51-45EE-777897F02D93}"/>
              </a:ext>
            </a:extLst>
          </p:cNvPr>
          <p:cNvSpPr>
            <a:spLocks noGrp="1"/>
          </p:cNvSpPr>
          <p:nvPr>
            <p:ph type="sldNum" sz="quarter" idx="12"/>
          </p:nvPr>
        </p:nvSpPr>
        <p:spPr/>
        <p:txBody>
          <a:bodyPr/>
          <a:lstStyle/>
          <a:p>
            <a:fld id="{B1FE6DA9-00BB-4AA6-B864-65108A5F5295}" type="slidenum">
              <a:rPr lang="en-US" smtClean="0"/>
              <a:pPr/>
              <a:t>118</a:t>
            </a:fld>
            <a:endParaRPr lang="en-US"/>
          </a:p>
        </p:txBody>
      </p:sp>
    </p:spTree>
    <p:extLst>
      <p:ext uri="{BB962C8B-B14F-4D97-AF65-F5344CB8AC3E}">
        <p14:creationId xmlns:p14="http://schemas.microsoft.com/office/powerpoint/2010/main" val="72349218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27C0D-17FF-06AE-B7A8-E890E23A3BD6}"/>
              </a:ext>
            </a:extLst>
          </p:cNvPr>
          <p:cNvSpPr>
            <a:spLocks noGrp="1"/>
          </p:cNvSpPr>
          <p:nvPr>
            <p:ph type="title"/>
          </p:nvPr>
        </p:nvSpPr>
        <p:spPr/>
        <p:txBody>
          <a:bodyPr/>
          <a:lstStyle/>
          <a:p>
            <a:r>
              <a:rPr lang="en-US"/>
              <a:t>Chain of Custody Example</a:t>
            </a:r>
          </a:p>
        </p:txBody>
      </p:sp>
      <p:pic>
        <p:nvPicPr>
          <p:cNvPr id="5" name="Content Placeholder 4" descr="A close-up of a document&#10;&#10;AI-generated content may be incorrect.">
            <a:extLst>
              <a:ext uri="{FF2B5EF4-FFF2-40B4-BE49-F238E27FC236}">
                <a16:creationId xmlns:a16="http://schemas.microsoft.com/office/drawing/2014/main" id="{0DDFED1C-D0A0-44A2-5BC8-28F8FF7E5E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34721" y="1330325"/>
            <a:ext cx="7204653" cy="5533612"/>
          </a:xfrm>
        </p:spPr>
      </p:pic>
      <p:sp>
        <p:nvSpPr>
          <p:cNvPr id="4" name="Slide Number Placeholder 3">
            <a:extLst>
              <a:ext uri="{FF2B5EF4-FFF2-40B4-BE49-F238E27FC236}">
                <a16:creationId xmlns:a16="http://schemas.microsoft.com/office/drawing/2014/main" id="{6206F7BB-EF95-6FA2-FE8B-6D3811E5182B}"/>
              </a:ext>
            </a:extLst>
          </p:cNvPr>
          <p:cNvSpPr>
            <a:spLocks noGrp="1"/>
          </p:cNvSpPr>
          <p:nvPr>
            <p:ph type="sldNum" sz="quarter" idx="12"/>
          </p:nvPr>
        </p:nvSpPr>
        <p:spPr/>
        <p:txBody>
          <a:bodyPr/>
          <a:lstStyle/>
          <a:p>
            <a:fld id="{B1FE6DA9-00BB-4AA6-B864-65108A5F5295}" type="slidenum">
              <a:rPr lang="en-US" smtClean="0"/>
              <a:pPr/>
              <a:t>119</a:t>
            </a:fld>
            <a:endParaRPr lang="en-US"/>
          </a:p>
        </p:txBody>
      </p:sp>
    </p:spTree>
    <p:extLst>
      <p:ext uri="{BB962C8B-B14F-4D97-AF65-F5344CB8AC3E}">
        <p14:creationId xmlns:p14="http://schemas.microsoft.com/office/powerpoint/2010/main" val="3433841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09A4E-60ED-4121-9AFF-D0668BD7D697}"/>
              </a:ext>
            </a:extLst>
          </p:cNvPr>
          <p:cNvSpPr>
            <a:spLocks noGrp="1"/>
          </p:cNvSpPr>
          <p:nvPr>
            <p:ph type="title"/>
          </p:nvPr>
        </p:nvSpPr>
        <p:spPr>
          <a:xfrm>
            <a:off x="8490113" y="3429000"/>
            <a:ext cx="3394435" cy="1325563"/>
          </a:xfrm>
        </p:spPr>
        <p:txBody>
          <a:bodyPr>
            <a:noAutofit/>
          </a:bodyPr>
          <a:lstStyle/>
          <a:p>
            <a:r>
              <a:rPr lang="en-US" sz="1800" b="1"/>
              <a:t>Figure 6-3</a:t>
            </a:r>
            <a:br>
              <a:rPr lang="en-US" sz="1800"/>
            </a:br>
            <a:r>
              <a:rPr lang="en-US" sz="1800"/>
              <a:t>Number of Regulated Contaminants from 1976 through 2000</a:t>
            </a:r>
          </a:p>
        </p:txBody>
      </p:sp>
      <p:pic>
        <p:nvPicPr>
          <p:cNvPr id="6" name="Content Placeholder 5" descr="Chart, bar chart&#10;&#10;Description automatically generated">
            <a:extLst>
              <a:ext uri="{FF2B5EF4-FFF2-40B4-BE49-F238E27FC236}">
                <a16:creationId xmlns:a16="http://schemas.microsoft.com/office/drawing/2014/main" id="{DF534CCE-6391-4C61-8477-94BFBC7DE36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65588" y="949705"/>
            <a:ext cx="6271402" cy="4654964"/>
          </a:xfrm>
        </p:spPr>
      </p:pic>
      <p:sp>
        <p:nvSpPr>
          <p:cNvPr id="4" name="Slide Number Placeholder 3">
            <a:extLst>
              <a:ext uri="{FF2B5EF4-FFF2-40B4-BE49-F238E27FC236}">
                <a16:creationId xmlns:a16="http://schemas.microsoft.com/office/drawing/2014/main" id="{3D3D45A2-D89F-D75F-C62B-10E0ED5CA14E}"/>
              </a:ext>
            </a:extLst>
          </p:cNvPr>
          <p:cNvSpPr>
            <a:spLocks noGrp="1"/>
          </p:cNvSpPr>
          <p:nvPr>
            <p:ph type="sldNum" sz="quarter" idx="12"/>
          </p:nvPr>
        </p:nvSpPr>
        <p:spPr/>
        <p:txBody>
          <a:bodyPr/>
          <a:lstStyle/>
          <a:p>
            <a:fld id="{B1FE6DA9-00BB-4AA6-B864-65108A5F5295}" type="slidenum">
              <a:rPr lang="en-US" smtClean="0"/>
              <a:pPr/>
              <a:t>12</a:t>
            </a:fld>
            <a:endParaRPr lang="en-US"/>
          </a:p>
        </p:txBody>
      </p:sp>
    </p:spTree>
    <p:extLst>
      <p:ext uri="{BB962C8B-B14F-4D97-AF65-F5344CB8AC3E}">
        <p14:creationId xmlns:p14="http://schemas.microsoft.com/office/powerpoint/2010/main" val="1226995253"/>
      </p:ext>
    </p:extLst>
  </p:cSld>
  <p:clrMapOvr>
    <a:masterClrMapping/>
  </p:clrMapOvr>
  <p:extLst>
    <p:ext uri="{6950BFC3-D8DA-4A85-94F7-54DA5524770B}">
      <p188:commentRel xmlns:p188="http://schemas.microsoft.com/office/powerpoint/2018/8/main" r:id="rId2"/>
    </p:ext>
  </p:extLst>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59FC1-BE98-10D4-13F8-77D60E8B89FF}"/>
              </a:ext>
            </a:extLst>
          </p:cNvPr>
          <p:cNvSpPr>
            <a:spLocks noGrp="1"/>
          </p:cNvSpPr>
          <p:nvPr>
            <p:ph type="title"/>
          </p:nvPr>
        </p:nvSpPr>
        <p:spPr/>
        <p:txBody>
          <a:bodyPr/>
          <a:lstStyle/>
          <a:p>
            <a:r>
              <a:rPr lang="en-US"/>
              <a:t>Chain of Custody</a:t>
            </a:r>
          </a:p>
        </p:txBody>
      </p:sp>
      <p:sp>
        <p:nvSpPr>
          <p:cNvPr id="3" name="Content Placeholder 2">
            <a:extLst>
              <a:ext uri="{FF2B5EF4-FFF2-40B4-BE49-F238E27FC236}">
                <a16:creationId xmlns:a16="http://schemas.microsoft.com/office/drawing/2014/main" id="{98B410C4-DD90-4360-2B6F-18D666F0F6E4}"/>
              </a:ext>
            </a:extLst>
          </p:cNvPr>
          <p:cNvSpPr>
            <a:spLocks noGrp="1"/>
          </p:cNvSpPr>
          <p:nvPr>
            <p:ph idx="1"/>
          </p:nvPr>
        </p:nvSpPr>
        <p:spPr/>
        <p:txBody>
          <a:bodyPr>
            <a:normAutofit/>
          </a:bodyPr>
          <a:lstStyle/>
          <a:p>
            <a:pPr marL="0" indent="0">
              <a:buNone/>
            </a:pPr>
            <a:r>
              <a:rPr lang="en-US" dirty="0"/>
              <a:t>Written Legal record of everyone who handled the sample from collection to analysis</a:t>
            </a:r>
          </a:p>
          <a:p>
            <a:pPr marL="0" indent="0">
              <a:buNone/>
            </a:pPr>
            <a:endParaRPr lang="en-US" dirty="0"/>
          </a:p>
          <a:p>
            <a:pPr marL="0" indent="0">
              <a:buNone/>
            </a:pPr>
            <a:r>
              <a:rPr lang="en-US" dirty="0"/>
              <a:t>Should be written legibly in ink – good practice is to use blue ink for the original to be more identifiable</a:t>
            </a:r>
          </a:p>
          <a:p>
            <a:pPr marL="0" indent="0">
              <a:buNone/>
            </a:pPr>
            <a:endParaRPr lang="en-US" dirty="0"/>
          </a:p>
          <a:p>
            <a:pPr marL="0" indent="0">
              <a:buNone/>
            </a:pPr>
            <a:r>
              <a:rPr lang="en-US" dirty="0"/>
              <a:t>Should be placed in the transportation case with the samples and should remain at all times with the samples</a:t>
            </a:r>
          </a:p>
        </p:txBody>
      </p:sp>
      <p:sp>
        <p:nvSpPr>
          <p:cNvPr id="5" name="Slide Number Placeholder 4">
            <a:extLst>
              <a:ext uri="{FF2B5EF4-FFF2-40B4-BE49-F238E27FC236}">
                <a16:creationId xmlns:a16="http://schemas.microsoft.com/office/drawing/2014/main" id="{C277A715-4E68-6308-CB07-6F3B51A216A4}"/>
              </a:ext>
            </a:extLst>
          </p:cNvPr>
          <p:cNvSpPr>
            <a:spLocks noGrp="1"/>
          </p:cNvSpPr>
          <p:nvPr>
            <p:ph type="sldNum" sz="quarter" idx="12"/>
          </p:nvPr>
        </p:nvSpPr>
        <p:spPr/>
        <p:txBody>
          <a:bodyPr/>
          <a:lstStyle/>
          <a:p>
            <a:fld id="{B1FE6DA9-00BB-4AA6-B864-65108A5F5295}" type="slidenum">
              <a:rPr lang="en-US" smtClean="0"/>
              <a:pPr/>
              <a:t>120</a:t>
            </a:fld>
            <a:endParaRPr lang="en-US"/>
          </a:p>
        </p:txBody>
      </p:sp>
    </p:spTree>
    <p:extLst>
      <p:ext uri="{BB962C8B-B14F-4D97-AF65-F5344CB8AC3E}">
        <p14:creationId xmlns:p14="http://schemas.microsoft.com/office/powerpoint/2010/main" val="285403284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22860-9726-B645-16B0-03AA596AA5CA}"/>
              </a:ext>
            </a:extLst>
          </p:cNvPr>
          <p:cNvSpPr>
            <a:spLocks noGrp="1"/>
          </p:cNvSpPr>
          <p:nvPr>
            <p:ph type="title"/>
          </p:nvPr>
        </p:nvSpPr>
        <p:spPr/>
        <p:txBody>
          <a:bodyPr/>
          <a:lstStyle/>
          <a:p>
            <a:r>
              <a:rPr lang="en-US"/>
              <a:t>General Safety</a:t>
            </a:r>
          </a:p>
        </p:txBody>
      </p:sp>
      <p:pic>
        <p:nvPicPr>
          <p:cNvPr id="8194" name="Picture 2">
            <a:extLst>
              <a:ext uri="{FF2B5EF4-FFF2-40B4-BE49-F238E27FC236}">
                <a16:creationId xmlns:a16="http://schemas.microsoft.com/office/drawing/2014/main" id="{E7AFF644-078E-6E2C-2F4D-EA645AA5CA0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801696" y="1435100"/>
            <a:ext cx="8588608"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62A9238A-8C68-BD9A-E5E5-4BD0808634DD}"/>
              </a:ext>
            </a:extLst>
          </p:cNvPr>
          <p:cNvSpPr>
            <a:spLocks noGrp="1"/>
          </p:cNvSpPr>
          <p:nvPr>
            <p:ph type="sldNum" sz="quarter" idx="12"/>
          </p:nvPr>
        </p:nvSpPr>
        <p:spPr/>
        <p:txBody>
          <a:bodyPr/>
          <a:lstStyle/>
          <a:p>
            <a:fld id="{B1FE6DA9-00BB-4AA6-B864-65108A5F5295}" type="slidenum">
              <a:rPr lang="en-US" smtClean="0"/>
              <a:pPr/>
              <a:t>121</a:t>
            </a:fld>
            <a:endParaRPr lang="en-US"/>
          </a:p>
        </p:txBody>
      </p:sp>
    </p:spTree>
    <p:extLst>
      <p:ext uri="{BB962C8B-B14F-4D97-AF65-F5344CB8AC3E}">
        <p14:creationId xmlns:p14="http://schemas.microsoft.com/office/powerpoint/2010/main" val="265825984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1045A-15CC-30B2-3E38-ABA9922B0825}"/>
              </a:ext>
            </a:extLst>
          </p:cNvPr>
          <p:cNvSpPr>
            <a:spLocks noGrp="1"/>
          </p:cNvSpPr>
          <p:nvPr>
            <p:ph type="title"/>
          </p:nvPr>
        </p:nvSpPr>
        <p:spPr/>
        <p:txBody>
          <a:bodyPr/>
          <a:lstStyle/>
          <a:p>
            <a:r>
              <a:rPr lang="en-US"/>
              <a:t>General Safety</a:t>
            </a:r>
          </a:p>
        </p:txBody>
      </p:sp>
      <p:sp>
        <p:nvSpPr>
          <p:cNvPr id="3" name="Content Placeholder 2">
            <a:extLst>
              <a:ext uri="{FF2B5EF4-FFF2-40B4-BE49-F238E27FC236}">
                <a16:creationId xmlns:a16="http://schemas.microsoft.com/office/drawing/2014/main" id="{D9A25CC7-4B66-893E-CE55-1ACE81866D95}"/>
              </a:ext>
            </a:extLst>
          </p:cNvPr>
          <p:cNvSpPr>
            <a:spLocks noGrp="1"/>
          </p:cNvSpPr>
          <p:nvPr>
            <p:ph idx="1"/>
          </p:nvPr>
        </p:nvSpPr>
        <p:spPr>
          <a:xfrm>
            <a:off x="838200" y="1825625"/>
            <a:ext cx="10515600" cy="3803650"/>
          </a:xfrm>
        </p:spPr>
        <p:txBody>
          <a:bodyPr>
            <a:normAutofit fontScale="92500" lnSpcReduction="10000"/>
          </a:bodyPr>
          <a:lstStyle/>
          <a:p>
            <a:pPr marL="0" indent="0">
              <a:buNone/>
            </a:pPr>
            <a:r>
              <a:rPr lang="en-US" dirty="0"/>
              <a:t>You are now being introduced to an industrial environment; you must act accordingly</a:t>
            </a:r>
          </a:p>
          <a:p>
            <a:pPr marL="0" indent="0">
              <a:buNone/>
            </a:pPr>
            <a:endParaRPr lang="en-US" dirty="0"/>
          </a:p>
          <a:p>
            <a:pPr marL="0" indent="0">
              <a:buNone/>
            </a:pPr>
            <a:r>
              <a:rPr lang="en-US" dirty="0"/>
              <a:t>Everyone on the team should be looking out for each other's safety and identifying situations that could cause injury or even death</a:t>
            </a:r>
          </a:p>
          <a:p>
            <a:pPr marL="0" indent="0">
              <a:buNone/>
            </a:pPr>
            <a:endParaRPr lang="en-US" dirty="0"/>
          </a:p>
          <a:p>
            <a:pPr marL="0" indent="0">
              <a:buNone/>
            </a:pPr>
            <a:r>
              <a:rPr lang="en-US" dirty="0"/>
              <a:t>There are an exorbitant number of moving parts, rotating shafts, deep waters, and turbulent flows around a water treatment plant. You must constantly be aware of your surroundings and ensure that you are being safe with </a:t>
            </a:r>
            <a:r>
              <a:rPr lang="en-US" b="1" dirty="0"/>
              <a:t>EVERY </a:t>
            </a:r>
            <a:r>
              <a:rPr lang="en-US" dirty="0"/>
              <a:t>move you make. </a:t>
            </a:r>
          </a:p>
        </p:txBody>
      </p:sp>
      <p:sp>
        <p:nvSpPr>
          <p:cNvPr id="5" name="Slide Number Placeholder 4">
            <a:extLst>
              <a:ext uri="{FF2B5EF4-FFF2-40B4-BE49-F238E27FC236}">
                <a16:creationId xmlns:a16="http://schemas.microsoft.com/office/drawing/2014/main" id="{7F06CE18-421D-9611-469E-2C024AD214F2}"/>
              </a:ext>
            </a:extLst>
          </p:cNvPr>
          <p:cNvSpPr>
            <a:spLocks noGrp="1"/>
          </p:cNvSpPr>
          <p:nvPr>
            <p:ph type="sldNum" sz="quarter" idx="12"/>
          </p:nvPr>
        </p:nvSpPr>
        <p:spPr/>
        <p:txBody>
          <a:bodyPr/>
          <a:lstStyle/>
          <a:p>
            <a:fld id="{B1FE6DA9-00BB-4AA6-B864-65108A5F5295}" type="slidenum">
              <a:rPr lang="en-US" smtClean="0"/>
              <a:pPr/>
              <a:t>122</a:t>
            </a:fld>
            <a:endParaRPr lang="en-US"/>
          </a:p>
        </p:txBody>
      </p:sp>
    </p:spTree>
    <p:extLst>
      <p:ext uri="{BB962C8B-B14F-4D97-AF65-F5344CB8AC3E}">
        <p14:creationId xmlns:p14="http://schemas.microsoft.com/office/powerpoint/2010/main" val="188066769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4FAC8-6C15-CF2E-2939-A6A85EEC84EC}"/>
              </a:ext>
            </a:extLst>
          </p:cNvPr>
          <p:cNvSpPr>
            <a:spLocks noGrp="1"/>
          </p:cNvSpPr>
          <p:nvPr>
            <p:ph type="title"/>
          </p:nvPr>
        </p:nvSpPr>
        <p:spPr/>
        <p:txBody>
          <a:bodyPr/>
          <a:lstStyle/>
          <a:p>
            <a:r>
              <a:rPr lang="en-US" dirty="0"/>
              <a:t>Safety Data Sheets</a:t>
            </a:r>
          </a:p>
        </p:txBody>
      </p:sp>
      <p:sp>
        <p:nvSpPr>
          <p:cNvPr id="3" name="Content Placeholder 2">
            <a:extLst>
              <a:ext uri="{FF2B5EF4-FFF2-40B4-BE49-F238E27FC236}">
                <a16:creationId xmlns:a16="http://schemas.microsoft.com/office/drawing/2014/main" id="{EA99119A-CDBC-04E1-4527-BD139A4A79AA}"/>
              </a:ext>
            </a:extLst>
          </p:cNvPr>
          <p:cNvSpPr>
            <a:spLocks noGrp="1"/>
          </p:cNvSpPr>
          <p:nvPr>
            <p:ph idx="1"/>
          </p:nvPr>
        </p:nvSpPr>
        <p:spPr/>
        <p:txBody>
          <a:bodyPr>
            <a:normAutofit/>
          </a:bodyPr>
          <a:lstStyle/>
          <a:p>
            <a:pPr marL="0" indent="0">
              <a:buNone/>
            </a:pPr>
            <a:r>
              <a:rPr lang="en-US" sz="2400" dirty="0"/>
              <a:t>Every single chemical in the water treatment plant should have an easily accessible safety data sheet</a:t>
            </a:r>
          </a:p>
          <a:p>
            <a:pPr marL="0" indent="0">
              <a:buNone/>
            </a:pPr>
            <a:endParaRPr lang="en-US" sz="2400" dirty="0"/>
          </a:p>
          <a:p>
            <a:pPr marL="0" indent="0">
              <a:buNone/>
            </a:pPr>
            <a:r>
              <a:rPr lang="en-US" sz="2400" dirty="0"/>
              <a:t>A safety data sheet is a </a:t>
            </a:r>
            <a:r>
              <a:rPr lang="en-US" sz="2400" b="0" i="0" dirty="0">
                <a:effectLst/>
              </a:rPr>
              <a:t>summary document that provides information about the hazards of a product and advice about safety precautions. SDSs are usually written by the manufacturer or supplier of the product and must be provided by the suppliers of the hazardous products at the time of sale.</a:t>
            </a:r>
          </a:p>
          <a:p>
            <a:pPr marL="0" indent="0">
              <a:buNone/>
            </a:pPr>
            <a:endParaRPr lang="en-US" sz="2400" dirty="0"/>
          </a:p>
          <a:p>
            <a:pPr marL="0" indent="0">
              <a:buNone/>
            </a:pPr>
            <a:r>
              <a:rPr lang="en-US" sz="2400" dirty="0"/>
              <a:t>Example: </a:t>
            </a:r>
            <a:r>
              <a:rPr lang="en-US" sz="2400" dirty="0">
                <a:hlinkClick r:id="rId2"/>
              </a:rPr>
              <a:t>SUGAR</a:t>
            </a:r>
            <a:endParaRPr lang="en-US" sz="2400" dirty="0">
              <a:solidFill>
                <a:srgbClr val="EAAA00"/>
              </a:solidFill>
            </a:endParaRPr>
          </a:p>
        </p:txBody>
      </p:sp>
      <p:sp>
        <p:nvSpPr>
          <p:cNvPr id="5" name="Slide Number Placeholder 4">
            <a:extLst>
              <a:ext uri="{FF2B5EF4-FFF2-40B4-BE49-F238E27FC236}">
                <a16:creationId xmlns:a16="http://schemas.microsoft.com/office/drawing/2014/main" id="{86991A8F-9C39-5D9A-68D5-AA83BF646DDB}"/>
              </a:ext>
            </a:extLst>
          </p:cNvPr>
          <p:cNvSpPr>
            <a:spLocks noGrp="1"/>
          </p:cNvSpPr>
          <p:nvPr>
            <p:ph type="sldNum" sz="quarter" idx="12"/>
          </p:nvPr>
        </p:nvSpPr>
        <p:spPr/>
        <p:txBody>
          <a:bodyPr/>
          <a:lstStyle/>
          <a:p>
            <a:fld id="{B1FE6DA9-00BB-4AA6-B864-65108A5F5295}" type="slidenum">
              <a:rPr lang="en-US" smtClean="0"/>
              <a:pPr/>
              <a:t>123</a:t>
            </a:fld>
            <a:endParaRPr lang="en-US"/>
          </a:p>
        </p:txBody>
      </p:sp>
    </p:spTree>
    <p:extLst>
      <p:ext uri="{BB962C8B-B14F-4D97-AF65-F5344CB8AC3E}">
        <p14:creationId xmlns:p14="http://schemas.microsoft.com/office/powerpoint/2010/main" val="336832894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08972-7A41-1C6A-1F50-5F472EBB2AFA}"/>
              </a:ext>
            </a:extLst>
          </p:cNvPr>
          <p:cNvSpPr>
            <a:spLocks noGrp="1"/>
          </p:cNvSpPr>
          <p:nvPr>
            <p:ph type="title"/>
          </p:nvPr>
        </p:nvSpPr>
        <p:spPr/>
        <p:txBody>
          <a:bodyPr/>
          <a:lstStyle/>
          <a:p>
            <a:r>
              <a:rPr lang="en-US"/>
              <a:t>Safety Data Sheets </a:t>
            </a:r>
          </a:p>
        </p:txBody>
      </p:sp>
      <p:sp>
        <p:nvSpPr>
          <p:cNvPr id="3" name="Content Placeholder 2">
            <a:extLst>
              <a:ext uri="{FF2B5EF4-FFF2-40B4-BE49-F238E27FC236}">
                <a16:creationId xmlns:a16="http://schemas.microsoft.com/office/drawing/2014/main" id="{0D9100B9-42CC-40B7-A041-9457D449BF39}"/>
              </a:ext>
            </a:extLst>
          </p:cNvPr>
          <p:cNvSpPr>
            <a:spLocks noGrp="1"/>
          </p:cNvSpPr>
          <p:nvPr>
            <p:ph idx="1"/>
          </p:nvPr>
        </p:nvSpPr>
        <p:spPr>
          <a:xfrm>
            <a:off x="838200" y="1825625"/>
            <a:ext cx="10515600" cy="3803650"/>
          </a:xfrm>
        </p:spPr>
        <p:txBody>
          <a:bodyPr>
            <a:normAutofit fontScale="92500" lnSpcReduction="10000"/>
          </a:bodyPr>
          <a:lstStyle/>
          <a:p>
            <a:pPr marL="0" indent="0">
              <a:buNone/>
            </a:pPr>
            <a:r>
              <a:rPr lang="en-US"/>
              <a:t>A major hazard in water plants are chemical reactions. This can be in the lab, in the chemical storage room, or even caused by a busted line. </a:t>
            </a:r>
          </a:p>
          <a:p>
            <a:pPr marL="0" indent="0">
              <a:buNone/>
            </a:pPr>
            <a:endParaRPr lang="en-US"/>
          </a:p>
          <a:p>
            <a:pPr marL="0" indent="0">
              <a:buNone/>
            </a:pPr>
            <a:r>
              <a:rPr lang="en-US"/>
              <a:t>Ensure you read the safety data sheet and keep unviable chemicals away from each other, and have a plan of action in case someone comes in contact accidentally with a volatile chemical.</a:t>
            </a:r>
          </a:p>
          <a:p>
            <a:pPr marL="0" indent="0">
              <a:buNone/>
            </a:pPr>
            <a:endParaRPr lang="en-US"/>
          </a:p>
          <a:p>
            <a:pPr marL="0" indent="0">
              <a:buNone/>
            </a:pPr>
            <a:r>
              <a:rPr lang="en-US"/>
              <a:t>An example of this is sodium permanganate can cause fires if cleaned up with a rag</a:t>
            </a:r>
          </a:p>
        </p:txBody>
      </p:sp>
      <p:sp>
        <p:nvSpPr>
          <p:cNvPr id="5" name="Slide Number Placeholder 4">
            <a:extLst>
              <a:ext uri="{FF2B5EF4-FFF2-40B4-BE49-F238E27FC236}">
                <a16:creationId xmlns:a16="http://schemas.microsoft.com/office/drawing/2014/main" id="{3501AEB3-3E82-58C3-D988-3CF7E948F873}"/>
              </a:ext>
            </a:extLst>
          </p:cNvPr>
          <p:cNvSpPr>
            <a:spLocks noGrp="1"/>
          </p:cNvSpPr>
          <p:nvPr>
            <p:ph type="sldNum" sz="quarter" idx="12"/>
          </p:nvPr>
        </p:nvSpPr>
        <p:spPr/>
        <p:txBody>
          <a:bodyPr/>
          <a:lstStyle/>
          <a:p>
            <a:fld id="{B1FE6DA9-00BB-4AA6-B864-65108A5F5295}" type="slidenum">
              <a:rPr lang="en-US" smtClean="0"/>
              <a:pPr/>
              <a:t>124</a:t>
            </a:fld>
            <a:endParaRPr lang="en-US"/>
          </a:p>
        </p:txBody>
      </p:sp>
    </p:spTree>
    <p:extLst>
      <p:ext uri="{BB962C8B-B14F-4D97-AF65-F5344CB8AC3E}">
        <p14:creationId xmlns:p14="http://schemas.microsoft.com/office/powerpoint/2010/main" val="230136165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C1EE7-2373-59BA-6B12-924569E8B068}"/>
              </a:ext>
            </a:extLst>
          </p:cNvPr>
          <p:cNvSpPr>
            <a:spLocks noGrp="1"/>
          </p:cNvSpPr>
          <p:nvPr>
            <p:ph type="title"/>
          </p:nvPr>
        </p:nvSpPr>
        <p:spPr/>
        <p:txBody>
          <a:bodyPr/>
          <a:lstStyle/>
          <a:p>
            <a:r>
              <a:rPr lang="en-US"/>
              <a:t>Hazards in the WTP</a:t>
            </a:r>
          </a:p>
        </p:txBody>
      </p:sp>
      <p:sp>
        <p:nvSpPr>
          <p:cNvPr id="3" name="Content Placeholder 2">
            <a:extLst>
              <a:ext uri="{FF2B5EF4-FFF2-40B4-BE49-F238E27FC236}">
                <a16:creationId xmlns:a16="http://schemas.microsoft.com/office/drawing/2014/main" id="{0DA6051D-2971-9724-5647-924E37EC3FEB}"/>
              </a:ext>
            </a:extLst>
          </p:cNvPr>
          <p:cNvSpPr>
            <a:spLocks noGrp="1"/>
          </p:cNvSpPr>
          <p:nvPr>
            <p:ph idx="1"/>
          </p:nvPr>
        </p:nvSpPr>
        <p:spPr>
          <a:xfrm>
            <a:off x="838200" y="1825625"/>
            <a:ext cx="5257800" cy="3822700"/>
          </a:xfrm>
        </p:spPr>
        <p:txBody>
          <a:bodyPr>
            <a:normAutofit fontScale="62500" lnSpcReduction="20000"/>
          </a:bodyPr>
          <a:lstStyle/>
          <a:p>
            <a:pPr marL="0" indent="0">
              <a:buNone/>
            </a:pPr>
            <a:r>
              <a:rPr lang="en-US" dirty="0"/>
              <a:t>Hazards in the plant include but are not limited to:</a:t>
            </a:r>
          </a:p>
          <a:p>
            <a:r>
              <a:rPr lang="en-US" dirty="0"/>
              <a:t>Slip, Trip, and fall hazards</a:t>
            </a:r>
          </a:p>
          <a:p>
            <a:r>
              <a:rPr lang="en-US" dirty="0"/>
              <a:t>Spinning Shafts from electric motors to pumps</a:t>
            </a:r>
          </a:p>
          <a:p>
            <a:r>
              <a:rPr lang="en-US" dirty="0"/>
              <a:t>Electrical Hazards</a:t>
            </a:r>
          </a:p>
          <a:p>
            <a:r>
              <a:rPr lang="en-US" dirty="0"/>
              <a:t>Chemical Hazards</a:t>
            </a:r>
          </a:p>
          <a:p>
            <a:r>
              <a:rPr lang="en-US" dirty="0"/>
              <a:t>Confined Spaces</a:t>
            </a:r>
          </a:p>
          <a:p>
            <a:r>
              <a:rPr lang="en-US" dirty="0"/>
              <a:t>Drowning in a basin</a:t>
            </a:r>
          </a:p>
          <a:p>
            <a:r>
              <a:rPr lang="en-US" dirty="0"/>
              <a:t>Sparks and kick-back from cutting tools</a:t>
            </a:r>
          </a:p>
          <a:p>
            <a:r>
              <a:rPr lang="en-US" dirty="0"/>
              <a:t>Heavy Equipment</a:t>
            </a:r>
          </a:p>
          <a:p>
            <a:r>
              <a:rPr lang="en-US" dirty="0"/>
              <a:t>Contents under pressure</a:t>
            </a:r>
          </a:p>
          <a:p>
            <a:r>
              <a:rPr lang="en-US" dirty="0"/>
              <a:t>Pathogens and microorganisms.</a:t>
            </a:r>
          </a:p>
        </p:txBody>
      </p:sp>
      <p:pic>
        <p:nvPicPr>
          <p:cNvPr id="8194" name="Picture 2" descr="The 6 Categories of Workplace Hazards | HAZWOPER OSHA">
            <a:extLst>
              <a:ext uri="{FF2B5EF4-FFF2-40B4-BE49-F238E27FC236}">
                <a16:creationId xmlns:a16="http://schemas.microsoft.com/office/drawing/2014/main" id="{015385B9-28F6-879C-F0E7-4E7910B6E960}"/>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22153" y="1825625"/>
            <a:ext cx="8266482" cy="346320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2F04B736-16BC-8E17-F318-F17BB70E4B63}"/>
              </a:ext>
            </a:extLst>
          </p:cNvPr>
          <p:cNvSpPr>
            <a:spLocks noGrp="1"/>
          </p:cNvSpPr>
          <p:nvPr>
            <p:ph type="sldNum" sz="quarter" idx="12"/>
          </p:nvPr>
        </p:nvSpPr>
        <p:spPr/>
        <p:txBody>
          <a:bodyPr/>
          <a:lstStyle/>
          <a:p>
            <a:fld id="{B1FE6DA9-00BB-4AA6-B864-65108A5F5295}" type="slidenum">
              <a:rPr lang="en-US" smtClean="0"/>
              <a:pPr/>
              <a:t>125</a:t>
            </a:fld>
            <a:endParaRPr lang="en-US"/>
          </a:p>
        </p:txBody>
      </p:sp>
    </p:spTree>
    <p:extLst>
      <p:ext uri="{BB962C8B-B14F-4D97-AF65-F5344CB8AC3E}">
        <p14:creationId xmlns:p14="http://schemas.microsoft.com/office/powerpoint/2010/main" val="335107360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2CF44-7524-B3E9-2B5C-9CA0070DB02F}"/>
              </a:ext>
            </a:extLst>
          </p:cNvPr>
          <p:cNvSpPr>
            <a:spLocks noGrp="1"/>
          </p:cNvSpPr>
          <p:nvPr>
            <p:ph type="title"/>
          </p:nvPr>
        </p:nvSpPr>
        <p:spPr/>
        <p:txBody>
          <a:bodyPr/>
          <a:lstStyle/>
          <a:p>
            <a:r>
              <a:rPr lang="en-US"/>
              <a:t>Hazards in the WTP</a:t>
            </a:r>
          </a:p>
        </p:txBody>
      </p:sp>
      <p:sp>
        <p:nvSpPr>
          <p:cNvPr id="3" name="Content Placeholder 2">
            <a:extLst>
              <a:ext uri="{FF2B5EF4-FFF2-40B4-BE49-F238E27FC236}">
                <a16:creationId xmlns:a16="http://schemas.microsoft.com/office/drawing/2014/main" id="{E8BDC473-03AF-1204-9E3E-2821105299F4}"/>
              </a:ext>
            </a:extLst>
          </p:cNvPr>
          <p:cNvSpPr>
            <a:spLocks noGrp="1"/>
          </p:cNvSpPr>
          <p:nvPr>
            <p:ph idx="1"/>
          </p:nvPr>
        </p:nvSpPr>
        <p:spPr>
          <a:xfrm>
            <a:off x="838200" y="1825625"/>
            <a:ext cx="10515600" cy="3813175"/>
          </a:xfrm>
        </p:spPr>
        <p:txBody>
          <a:bodyPr>
            <a:normAutofit lnSpcReduction="10000"/>
          </a:bodyPr>
          <a:lstStyle/>
          <a:p>
            <a:pPr marL="0" indent="0">
              <a:buNone/>
            </a:pPr>
            <a:r>
              <a:rPr lang="en-US" dirty="0"/>
              <a:t>Always ensure there are no hoses, silt, or blockages in commonly traveled walkways</a:t>
            </a:r>
          </a:p>
          <a:p>
            <a:pPr marL="0" indent="0">
              <a:buNone/>
            </a:pPr>
            <a:endParaRPr lang="en-US" dirty="0"/>
          </a:p>
          <a:p>
            <a:pPr marL="0" indent="0">
              <a:buNone/>
            </a:pPr>
            <a:r>
              <a:rPr lang="en-US" dirty="0"/>
              <a:t>Never hop into a confined space without using a meter to ensure there is adequate oxygen and no volatile gases trapped in the confined space</a:t>
            </a:r>
          </a:p>
          <a:p>
            <a:pPr marL="0" indent="0">
              <a:buNone/>
            </a:pPr>
            <a:endParaRPr lang="en-US" dirty="0"/>
          </a:p>
          <a:p>
            <a:pPr marL="0" indent="0">
              <a:buNone/>
            </a:pPr>
            <a:r>
              <a:rPr lang="en-US" dirty="0"/>
              <a:t>Never walk underneath of equipment being operated or anything large machinery such as a pump being lifted with a chain fall</a:t>
            </a:r>
          </a:p>
        </p:txBody>
      </p:sp>
      <p:sp>
        <p:nvSpPr>
          <p:cNvPr id="5" name="Slide Number Placeholder 4">
            <a:extLst>
              <a:ext uri="{FF2B5EF4-FFF2-40B4-BE49-F238E27FC236}">
                <a16:creationId xmlns:a16="http://schemas.microsoft.com/office/drawing/2014/main" id="{5A1C26E9-2CA9-F603-1786-5305E89FB36E}"/>
              </a:ext>
            </a:extLst>
          </p:cNvPr>
          <p:cNvSpPr>
            <a:spLocks noGrp="1"/>
          </p:cNvSpPr>
          <p:nvPr>
            <p:ph type="sldNum" sz="quarter" idx="12"/>
          </p:nvPr>
        </p:nvSpPr>
        <p:spPr/>
        <p:txBody>
          <a:bodyPr/>
          <a:lstStyle/>
          <a:p>
            <a:fld id="{B1FE6DA9-00BB-4AA6-B864-65108A5F5295}" type="slidenum">
              <a:rPr lang="en-US" smtClean="0"/>
              <a:pPr/>
              <a:t>126</a:t>
            </a:fld>
            <a:endParaRPr lang="en-US"/>
          </a:p>
        </p:txBody>
      </p:sp>
    </p:spTree>
    <p:extLst>
      <p:ext uri="{BB962C8B-B14F-4D97-AF65-F5344CB8AC3E}">
        <p14:creationId xmlns:p14="http://schemas.microsoft.com/office/powerpoint/2010/main" val="84584828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09D20-DCF0-12FE-1C7E-2FA25DAC2D68}"/>
              </a:ext>
            </a:extLst>
          </p:cNvPr>
          <p:cNvSpPr>
            <a:spLocks noGrp="1"/>
          </p:cNvSpPr>
          <p:nvPr>
            <p:ph type="title"/>
          </p:nvPr>
        </p:nvSpPr>
        <p:spPr/>
        <p:txBody>
          <a:bodyPr/>
          <a:lstStyle/>
          <a:p>
            <a:r>
              <a:rPr lang="en-US"/>
              <a:t>Chemical Hazards</a:t>
            </a:r>
          </a:p>
        </p:txBody>
      </p:sp>
      <p:sp>
        <p:nvSpPr>
          <p:cNvPr id="3" name="Content Placeholder 2">
            <a:extLst>
              <a:ext uri="{FF2B5EF4-FFF2-40B4-BE49-F238E27FC236}">
                <a16:creationId xmlns:a16="http://schemas.microsoft.com/office/drawing/2014/main" id="{309E114E-BB00-1968-D4BE-790E0ED87631}"/>
              </a:ext>
            </a:extLst>
          </p:cNvPr>
          <p:cNvSpPr>
            <a:spLocks noGrp="1"/>
          </p:cNvSpPr>
          <p:nvPr>
            <p:ph idx="1"/>
          </p:nvPr>
        </p:nvSpPr>
        <p:spPr>
          <a:xfrm>
            <a:off x="838200" y="1825625"/>
            <a:ext cx="10515600" cy="3794125"/>
          </a:xfrm>
        </p:spPr>
        <p:txBody>
          <a:bodyPr>
            <a:normAutofit fontScale="92500" lnSpcReduction="20000"/>
          </a:bodyPr>
          <a:lstStyle/>
          <a:p>
            <a:pPr marL="0" indent="0">
              <a:buNone/>
            </a:pPr>
            <a:r>
              <a:rPr lang="en-US"/>
              <a:t>Some chemicals in the plant are in a concentrated solution. This means they are mixed stronger and meant to be added in small quantities to the finished product. If these chemicals touch your skin, it can cause irritation or burns.</a:t>
            </a:r>
          </a:p>
          <a:p>
            <a:pPr marL="0" indent="0">
              <a:buNone/>
            </a:pPr>
            <a:endParaRPr lang="en-US"/>
          </a:p>
          <a:p>
            <a:pPr marL="0" indent="0">
              <a:buNone/>
            </a:pPr>
            <a:r>
              <a:rPr lang="en-US"/>
              <a:t>Chemicals like Potassium Permanganate come in a powder form. Always use dust shields, or respirators when handling these chemicals to prevent them getting into your lungs.</a:t>
            </a:r>
          </a:p>
          <a:p>
            <a:pPr marL="0" indent="0">
              <a:buNone/>
            </a:pPr>
            <a:endParaRPr lang="en-US"/>
          </a:p>
          <a:p>
            <a:pPr marL="0" indent="0">
              <a:buNone/>
            </a:pPr>
            <a:r>
              <a:rPr lang="en-US">
                <a:highlight>
                  <a:srgbClr val="FFFF00"/>
                </a:highlight>
              </a:rPr>
              <a:t>Fun Fact: a 50/50 solution of white vinegar and hydrogen peroxide will remove the purple from your skin caused by permanganate.</a:t>
            </a:r>
          </a:p>
        </p:txBody>
      </p:sp>
      <p:sp>
        <p:nvSpPr>
          <p:cNvPr id="5" name="Slide Number Placeholder 4">
            <a:extLst>
              <a:ext uri="{FF2B5EF4-FFF2-40B4-BE49-F238E27FC236}">
                <a16:creationId xmlns:a16="http://schemas.microsoft.com/office/drawing/2014/main" id="{FA92CA02-14C7-5D60-1000-A010863E4B99}"/>
              </a:ext>
            </a:extLst>
          </p:cNvPr>
          <p:cNvSpPr>
            <a:spLocks noGrp="1"/>
          </p:cNvSpPr>
          <p:nvPr>
            <p:ph type="sldNum" sz="quarter" idx="12"/>
          </p:nvPr>
        </p:nvSpPr>
        <p:spPr/>
        <p:txBody>
          <a:bodyPr/>
          <a:lstStyle/>
          <a:p>
            <a:fld id="{B1FE6DA9-00BB-4AA6-B864-65108A5F5295}" type="slidenum">
              <a:rPr lang="en-US" smtClean="0"/>
              <a:pPr/>
              <a:t>127</a:t>
            </a:fld>
            <a:endParaRPr lang="en-US"/>
          </a:p>
        </p:txBody>
      </p:sp>
    </p:spTree>
    <p:extLst>
      <p:ext uri="{BB962C8B-B14F-4D97-AF65-F5344CB8AC3E}">
        <p14:creationId xmlns:p14="http://schemas.microsoft.com/office/powerpoint/2010/main" val="274466561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3246F-9F99-DECD-CE67-F6496881CFAB}"/>
              </a:ext>
            </a:extLst>
          </p:cNvPr>
          <p:cNvSpPr>
            <a:spLocks noGrp="1"/>
          </p:cNvSpPr>
          <p:nvPr>
            <p:ph type="title"/>
          </p:nvPr>
        </p:nvSpPr>
        <p:spPr/>
        <p:txBody>
          <a:bodyPr/>
          <a:lstStyle/>
          <a:p>
            <a:r>
              <a:rPr lang="en-US"/>
              <a:t>Chemical Hazards</a:t>
            </a:r>
          </a:p>
        </p:txBody>
      </p:sp>
      <p:sp>
        <p:nvSpPr>
          <p:cNvPr id="3" name="Content Placeholder 2">
            <a:extLst>
              <a:ext uri="{FF2B5EF4-FFF2-40B4-BE49-F238E27FC236}">
                <a16:creationId xmlns:a16="http://schemas.microsoft.com/office/drawing/2014/main" id="{3AC9319E-A8C9-AE0F-AEA6-43A16EC2E0BE}"/>
              </a:ext>
            </a:extLst>
          </p:cNvPr>
          <p:cNvSpPr>
            <a:spLocks noGrp="1"/>
          </p:cNvSpPr>
          <p:nvPr>
            <p:ph idx="1"/>
          </p:nvPr>
        </p:nvSpPr>
        <p:spPr/>
        <p:txBody>
          <a:bodyPr/>
          <a:lstStyle/>
          <a:p>
            <a:r>
              <a:rPr lang="en-US"/>
              <a:t>Other Chemicals such as Sodium Bisulfite put off very volatile fumes and can quickly incapacitate you. </a:t>
            </a:r>
          </a:p>
          <a:p>
            <a:endParaRPr lang="en-US"/>
          </a:p>
          <a:p>
            <a:r>
              <a:rPr lang="en-US"/>
              <a:t>Be sure to read the SDS sheet for all the chemicals you will use at your specific plant and remain safe using the information available on that sheet. </a:t>
            </a:r>
          </a:p>
        </p:txBody>
      </p:sp>
      <p:sp>
        <p:nvSpPr>
          <p:cNvPr id="5" name="Slide Number Placeholder 4">
            <a:extLst>
              <a:ext uri="{FF2B5EF4-FFF2-40B4-BE49-F238E27FC236}">
                <a16:creationId xmlns:a16="http://schemas.microsoft.com/office/drawing/2014/main" id="{5DC49C5F-4DE0-78EB-86B7-23CA52F076D3}"/>
              </a:ext>
            </a:extLst>
          </p:cNvPr>
          <p:cNvSpPr>
            <a:spLocks noGrp="1"/>
          </p:cNvSpPr>
          <p:nvPr>
            <p:ph type="sldNum" sz="quarter" idx="12"/>
          </p:nvPr>
        </p:nvSpPr>
        <p:spPr/>
        <p:txBody>
          <a:bodyPr/>
          <a:lstStyle/>
          <a:p>
            <a:fld id="{B1FE6DA9-00BB-4AA6-B864-65108A5F5295}" type="slidenum">
              <a:rPr lang="en-US" smtClean="0"/>
              <a:pPr/>
              <a:t>128</a:t>
            </a:fld>
            <a:endParaRPr lang="en-US"/>
          </a:p>
        </p:txBody>
      </p:sp>
    </p:spTree>
    <p:extLst>
      <p:ext uri="{BB962C8B-B14F-4D97-AF65-F5344CB8AC3E}">
        <p14:creationId xmlns:p14="http://schemas.microsoft.com/office/powerpoint/2010/main" val="205165472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42EF3-7B13-4934-B895-EEFA2AD2BF71}"/>
              </a:ext>
            </a:extLst>
          </p:cNvPr>
          <p:cNvSpPr>
            <a:spLocks noGrp="1"/>
          </p:cNvSpPr>
          <p:nvPr>
            <p:ph type="title"/>
          </p:nvPr>
        </p:nvSpPr>
        <p:spPr/>
        <p:txBody>
          <a:bodyPr/>
          <a:lstStyle/>
          <a:p>
            <a:r>
              <a:rPr lang="en-US"/>
              <a:t>General Hazards</a:t>
            </a:r>
          </a:p>
        </p:txBody>
      </p:sp>
      <p:sp>
        <p:nvSpPr>
          <p:cNvPr id="3" name="Content Placeholder 2">
            <a:extLst>
              <a:ext uri="{FF2B5EF4-FFF2-40B4-BE49-F238E27FC236}">
                <a16:creationId xmlns:a16="http://schemas.microsoft.com/office/drawing/2014/main" id="{D2CD9D8E-2778-C8D4-E628-3216ED199B9B}"/>
              </a:ext>
            </a:extLst>
          </p:cNvPr>
          <p:cNvSpPr>
            <a:spLocks noGrp="1"/>
          </p:cNvSpPr>
          <p:nvPr>
            <p:ph idx="1"/>
          </p:nvPr>
        </p:nvSpPr>
        <p:spPr>
          <a:xfrm>
            <a:off x="838200" y="1825625"/>
            <a:ext cx="5161146" cy="4351338"/>
          </a:xfrm>
        </p:spPr>
        <p:txBody>
          <a:bodyPr>
            <a:normAutofit/>
          </a:bodyPr>
          <a:lstStyle/>
          <a:p>
            <a:pPr marL="0" indent="0">
              <a:buNone/>
            </a:pPr>
            <a:r>
              <a:rPr lang="en-US" sz="2000" dirty="0"/>
              <a:t>During your work, you will probably come into contact with power tools</a:t>
            </a:r>
          </a:p>
          <a:p>
            <a:pPr marL="0" indent="0">
              <a:buNone/>
            </a:pPr>
            <a:endParaRPr lang="en-US" sz="2000" dirty="0"/>
          </a:p>
          <a:p>
            <a:pPr marL="0" indent="0">
              <a:buNone/>
            </a:pPr>
            <a:r>
              <a:rPr lang="en-US" sz="2000" dirty="0"/>
              <a:t>If you are unfamiliar on how to operate </a:t>
            </a:r>
            <a:r>
              <a:rPr lang="en-US" sz="2000" b="1" dirty="0"/>
              <a:t>ANY</a:t>
            </a:r>
            <a:r>
              <a:rPr lang="en-US" sz="2000" dirty="0"/>
              <a:t> tool, do not hesitate to ask. As an intern you are here to learn and STAY SAFE</a:t>
            </a:r>
          </a:p>
          <a:p>
            <a:pPr marL="0" indent="0">
              <a:buNone/>
            </a:pPr>
            <a:endParaRPr lang="en-US" sz="2000" dirty="0"/>
          </a:p>
          <a:p>
            <a:pPr marL="0" indent="0">
              <a:buNone/>
            </a:pPr>
            <a:r>
              <a:rPr lang="en-US" sz="2000" dirty="0"/>
              <a:t>DO NOT JUST WING IT, YOU WILL GET HURT</a:t>
            </a:r>
          </a:p>
        </p:txBody>
      </p:sp>
      <p:pic>
        <p:nvPicPr>
          <p:cNvPr id="9218" name="Picture 2" descr="Ask Questions">
            <a:extLst>
              <a:ext uri="{FF2B5EF4-FFF2-40B4-BE49-F238E27FC236}">
                <a16:creationId xmlns:a16="http://schemas.microsoft.com/office/drawing/2014/main" id="{058860C5-E7E8-3189-161F-620959120B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2655" y="1246908"/>
            <a:ext cx="5523384" cy="4197927"/>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46DC1CE5-F9A3-44A7-1451-DA4D0939C102}"/>
              </a:ext>
            </a:extLst>
          </p:cNvPr>
          <p:cNvSpPr>
            <a:spLocks noGrp="1"/>
          </p:cNvSpPr>
          <p:nvPr>
            <p:ph type="sldNum" sz="quarter" idx="12"/>
          </p:nvPr>
        </p:nvSpPr>
        <p:spPr/>
        <p:txBody>
          <a:bodyPr/>
          <a:lstStyle/>
          <a:p>
            <a:fld id="{B1FE6DA9-00BB-4AA6-B864-65108A5F5295}" type="slidenum">
              <a:rPr lang="en-US" smtClean="0"/>
              <a:pPr/>
              <a:t>129</a:t>
            </a:fld>
            <a:endParaRPr lang="en-US"/>
          </a:p>
        </p:txBody>
      </p:sp>
    </p:spTree>
    <p:extLst>
      <p:ext uri="{BB962C8B-B14F-4D97-AF65-F5344CB8AC3E}">
        <p14:creationId xmlns:p14="http://schemas.microsoft.com/office/powerpoint/2010/main" val="4088501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DC96D-3F0F-E91F-8508-5C403A86D30C}"/>
              </a:ext>
            </a:extLst>
          </p:cNvPr>
          <p:cNvSpPr>
            <a:spLocks noGrp="1"/>
          </p:cNvSpPr>
          <p:nvPr>
            <p:ph type="title"/>
          </p:nvPr>
        </p:nvSpPr>
        <p:spPr/>
        <p:txBody>
          <a:bodyPr/>
          <a:lstStyle/>
          <a:p>
            <a:r>
              <a:rPr lang="en-US"/>
              <a:t>SDWA “Multibarrier Approach”</a:t>
            </a:r>
          </a:p>
        </p:txBody>
      </p:sp>
      <p:sp>
        <p:nvSpPr>
          <p:cNvPr id="3" name="Content Placeholder 2">
            <a:extLst>
              <a:ext uri="{FF2B5EF4-FFF2-40B4-BE49-F238E27FC236}">
                <a16:creationId xmlns:a16="http://schemas.microsoft.com/office/drawing/2014/main" id="{B6F30098-7280-C566-307A-B493983625DA}"/>
              </a:ext>
            </a:extLst>
          </p:cNvPr>
          <p:cNvSpPr>
            <a:spLocks noGrp="1"/>
          </p:cNvSpPr>
          <p:nvPr>
            <p:ph idx="1"/>
          </p:nvPr>
        </p:nvSpPr>
        <p:spPr>
          <a:xfrm>
            <a:off x="838200" y="1825625"/>
            <a:ext cx="5044888" cy="4351338"/>
          </a:xfrm>
        </p:spPr>
        <p:txBody>
          <a:bodyPr>
            <a:normAutofit/>
          </a:bodyPr>
          <a:lstStyle/>
          <a:p>
            <a:r>
              <a:rPr lang="en-US" sz="2600" dirty="0"/>
              <a:t>1. Assessing and Protecting Source Water</a:t>
            </a:r>
          </a:p>
          <a:p>
            <a:r>
              <a:rPr lang="en-US" sz="2600" dirty="0"/>
              <a:t>2. Making sure water is treated by qualified operators</a:t>
            </a:r>
          </a:p>
          <a:p>
            <a:r>
              <a:rPr lang="en-US" sz="2600" dirty="0"/>
              <a:t>3. Ensuring the integrity of the distribution system</a:t>
            </a:r>
          </a:p>
          <a:p>
            <a:r>
              <a:rPr lang="en-US" sz="2600" dirty="0"/>
              <a:t>4. Making information available to the public on the quality of their drinking water</a:t>
            </a:r>
          </a:p>
        </p:txBody>
      </p:sp>
      <p:pic>
        <p:nvPicPr>
          <p:cNvPr id="4" name="Picture 3" descr="A diagram of a multi barrier approach&#10;&#10;AI-generated content may be incorrect.">
            <a:extLst>
              <a:ext uri="{FF2B5EF4-FFF2-40B4-BE49-F238E27FC236}">
                <a16:creationId xmlns:a16="http://schemas.microsoft.com/office/drawing/2014/main" id="{A5A4F712-4EAA-855A-FD30-28C666517833}"/>
              </a:ext>
            </a:extLst>
          </p:cNvPr>
          <p:cNvPicPr>
            <a:picLocks noChangeAspect="1"/>
          </p:cNvPicPr>
          <p:nvPr/>
        </p:nvPicPr>
        <p:blipFill>
          <a:blip r:embed="rId2"/>
          <a:stretch>
            <a:fillRect/>
          </a:stretch>
        </p:blipFill>
        <p:spPr>
          <a:xfrm>
            <a:off x="6172200" y="1239505"/>
            <a:ext cx="4639236" cy="4675199"/>
          </a:xfrm>
          <a:prstGeom prst="rect">
            <a:avLst/>
          </a:prstGeom>
        </p:spPr>
      </p:pic>
      <p:sp>
        <p:nvSpPr>
          <p:cNvPr id="6" name="Slide Number Placeholder 5">
            <a:extLst>
              <a:ext uri="{FF2B5EF4-FFF2-40B4-BE49-F238E27FC236}">
                <a16:creationId xmlns:a16="http://schemas.microsoft.com/office/drawing/2014/main" id="{E245E563-CE58-0989-C45E-0DC61D889C38}"/>
              </a:ext>
            </a:extLst>
          </p:cNvPr>
          <p:cNvSpPr>
            <a:spLocks noGrp="1"/>
          </p:cNvSpPr>
          <p:nvPr>
            <p:ph type="sldNum" sz="quarter" idx="12"/>
          </p:nvPr>
        </p:nvSpPr>
        <p:spPr/>
        <p:txBody>
          <a:bodyPr/>
          <a:lstStyle/>
          <a:p>
            <a:fld id="{B1FE6DA9-00BB-4AA6-B864-65108A5F5295}" type="slidenum">
              <a:rPr lang="en-US" smtClean="0"/>
              <a:pPr/>
              <a:t>13</a:t>
            </a:fld>
            <a:endParaRPr lang="en-US"/>
          </a:p>
        </p:txBody>
      </p:sp>
    </p:spTree>
    <p:extLst>
      <p:ext uri="{BB962C8B-B14F-4D97-AF65-F5344CB8AC3E}">
        <p14:creationId xmlns:p14="http://schemas.microsoft.com/office/powerpoint/2010/main" val="58193919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16F62-CABD-48B2-E5F9-1D740E3E7DA6}"/>
              </a:ext>
            </a:extLst>
          </p:cNvPr>
          <p:cNvSpPr>
            <a:spLocks noGrp="1"/>
          </p:cNvSpPr>
          <p:nvPr>
            <p:ph type="title"/>
          </p:nvPr>
        </p:nvSpPr>
        <p:spPr/>
        <p:txBody>
          <a:bodyPr/>
          <a:lstStyle/>
          <a:p>
            <a:r>
              <a:rPr lang="en-US"/>
              <a:t>General Hazards</a:t>
            </a:r>
          </a:p>
        </p:txBody>
      </p:sp>
      <p:sp>
        <p:nvSpPr>
          <p:cNvPr id="3" name="Content Placeholder 2">
            <a:extLst>
              <a:ext uri="{FF2B5EF4-FFF2-40B4-BE49-F238E27FC236}">
                <a16:creationId xmlns:a16="http://schemas.microsoft.com/office/drawing/2014/main" id="{F226E17F-9FAF-5FD9-A71E-2DE2A43022F3}"/>
              </a:ext>
            </a:extLst>
          </p:cNvPr>
          <p:cNvSpPr>
            <a:spLocks noGrp="1"/>
          </p:cNvSpPr>
          <p:nvPr>
            <p:ph idx="1"/>
          </p:nvPr>
        </p:nvSpPr>
        <p:spPr/>
        <p:txBody>
          <a:bodyPr/>
          <a:lstStyle/>
          <a:p>
            <a:pPr marL="0" indent="0">
              <a:buNone/>
            </a:pPr>
            <a:r>
              <a:rPr lang="en-US" dirty="0"/>
              <a:t>You will often times use gas powered generators or trash pumps </a:t>
            </a:r>
          </a:p>
          <a:p>
            <a:pPr marL="0" indent="0">
              <a:buNone/>
            </a:pPr>
            <a:endParaRPr lang="en-US" dirty="0"/>
          </a:p>
          <a:p>
            <a:pPr marL="0" indent="0">
              <a:buNone/>
            </a:pPr>
            <a:r>
              <a:rPr lang="en-US" dirty="0"/>
              <a:t>When working with gasoline, be sure there are no spills especially near drinking water or fire hazards</a:t>
            </a:r>
          </a:p>
          <a:p>
            <a:pPr marL="0" indent="0">
              <a:buNone/>
            </a:pPr>
            <a:endParaRPr lang="en-US" dirty="0"/>
          </a:p>
          <a:p>
            <a:pPr marL="0" indent="0">
              <a:buNone/>
            </a:pPr>
            <a:r>
              <a:rPr lang="en-US" dirty="0"/>
              <a:t>One single gallon of gasoline can contaminate up to ONE MILLION gallons of water</a:t>
            </a:r>
          </a:p>
        </p:txBody>
      </p:sp>
      <p:sp>
        <p:nvSpPr>
          <p:cNvPr id="5" name="Slide Number Placeholder 4">
            <a:extLst>
              <a:ext uri="{FF2B5EF4-FFF2-40B4-BE49-F238E27FC236}">
                <a16:creationId xmlns:a16="http://schemas.microsoft.com/office/drawing/2014/main" id="{0682EE00-F091-54B4-B189-C547BA3D5F4F}"/>
              </a:ext>
            </a:extLst>
          </p:cNvPr>
          <p:cNvSpPr>
            <a:spLocks noGrp="1"/>
          </p:cNvSpPr>
          <p:nvPr>
            <p:ph type="sldNum" sz="quarter" idx="12"/>
          </p:nvPr>
        </p:nvSpPr>
        <p:spPr/>
        <p:txBody>
          <a:bodyPr/>
          <a:lstStyle/>
          <a:p>
            <a:fld id="{B1FE6DA9-00BB-4AA6-B864-65108A5F5295}" type="slidenum">
              <a:rPr lang="en-US" smtClean="0"/>
              <a:pPr/>
              <a:t>130</a:t>
            </a:fld>
            <a:endParaRPr lang="en-US"/>
          </a:p>
        </p:txBody>
      </p:sp>
    </p:spTree>
    <p:extLst>
      <p:ext uri="{BB962C8B-B14F-4D97-AF65-F5344CB8AC3E}">
        <p14:creationId xmlns:p14="http://schemas.microsoft.com/office/powerpoint/2010/main" val="159235149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65186-2E17-1530-1FB7-736F049F0464}"/>
              </a:ext>
            </a:extLst>
          </p:cNvPr>
          <p:cNvSpPr>
            <a:spLocks noGrp="1"/>
          </p:cNvSpPr>
          <p:nvPr>
            <p:ph type="title"/>
          </p:nvPr>
        </p:nvSpPr>
        <p:spPr/>
        <p:txBody>
          <a:bodyPr/>
          <a:lstStyle/>
          <a:p>
            <a:r>
              <a:rPr lang="en-US"/>
              <a:t>General Hazards</a:t>
            </a:r>
          </a:p>
        </p:txBody>
      </p:sp>
      <p:sp>
        <p:nvSpPr>
          <p:cNvPr id="3" name="Content Placeholder 2">
            <a:extLst>
              <a:ext uri="{FF2B5EF4-FFF2-40B4-BE49-F238E27FC236}">
                <a16:creationId xmlns:a16="http://schemas.microsoft.com/office/drawing/2014/main" id="{6B9D370B-1CB2-71E0-329F-545CA5F006D8}"/>
              </a:ext>
            </a:extLst>
          </p:cNvPr>
          <p:cNvSpPr>
            <a:spLocks noGrp="1"/>
          </p:cNvSpPr>
          <p:nvPr>
            <p:ph idx="1"/>
          </p:nvPr>
        </p:nvSpPr>
        <p:spPr/>
        <p:txBody>
          <a:bodyPr/>
          <a:lstStyle/>
          <a:p>
            <a:pPr marL="0" indent="0">
              <a:buNone/>
            </a:pPr>
            <a:r>
              <a:rPr lang="en-US" dirty="0"/>
              <a:t>You are the first line of defense for your communities drinking water supply. Act Accordingly. </a:t>
            </a:r>
          </a:p>
          <a:p>
            <a:pPr marL="0" indent="0">
              <a:buNone/>
            </a:pPr>
            <a:endParaRPr lang="en-US" dirty="0"/>
          </a:p>
          <a:p>
            <a:pPr marL="0" indent="0">
              <a:buNone/>
            </a:pPr>
            <a:r>
              <a:rPr lang="en-US" dirty="0"/>
              <a:t>An example:</a:t>
            </a:r>
          </a:p>
          <a:p>
            <a:pPr marL="0" indent="0">
              <a:buNone/>
            </a:pPr>
            <a:r>
              <a:rPr lang="en-US" dirty="0"/>
              <a:t>If you must step down into a filter bed, use isopropyl alcohol to disinfect your boots, any tools going in, and any other means that contamination could be introduced to the media.</a:t>
            </a:r>
          </a:p>
        </p:txBody>
      </p:sp>
      <p:sp>
        <p:nvSpPr>
          <p:cNvPr id="5" name="Slide Number Placeholder 4">
            <a:extLst>
              <a:ext uri="{FF2B5EF4-FFF2-40B4-BE49-F238E27FC236}">
                <a16:creationId xmlns:a16="http://schemas.microsoft.com/office/drawing/2014/main" id="{ADB1983E-A52E-9C73-88C2-7C8990F413B8}"/>
              </a:ext>
            </a:extLst>
          </p:cNvPr>
          <p:cNvSpPr>
            <a:spLocks noGrp="1"/>
          </p:cNvSpPr>
          <p:nvPr>
            <p:ph type="sldNum" sz="quarter" idx="12"/>
          </p:nvPr>
        </p:nvSpPr>
        <p:spPr/>
        <p:txBody>
          <a:bodyPr/>
          <a:lstStyle/>
          <a:p>
            <a:fld id="{B1FE6DA9-00BB-4AA6-B864-65108A5F5295}" type="slidenum">
              <a:rPr lang="en-US" smtClean="0"/>
              <a:pPr/>
              <a:t>131</a:t>
            </a:fld>
            <a:endParaRPr lang="en-US"/>
          </a:p>
        </p:txBody>
      </p:sp>
    </p:spTree>
    <p:extLst>
      <p:ext uri="{BB962C8B-B14F-4D97-AF65-F5344CB8AC3E}">
        <p14:creationId xmlns:p14="http://schemas.microsoft.com/office/powerpoint/2010/main" val="362168139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DCF51-ADC6-97D5-D10F-0B2EA0A1337F}"/>
              </a:ext>
            </a:extLst>
          </p:cNvPr>
          <p:cNvSpPr>
            <a:spLocks noGrp="1"/>
          </p:cNvSpPr>
          <p:nvPr>
            <p:ph type="title"/>
          </p:nvPr>
        </p:nvSpPr>
        <p:spPr/>
        <p:txBody>
          <a:bodyPr/>
          <a:lstStyle/>
          <a:p>
            <a:r>
              <a:rPr lang="en-US" dirty="0"/>
              <a:t>Chlorine Gas</a:t>
            </a:r>
          </a:p>
        </p:txBody>
      </p:sp>
      <p:sp>
        <p:nvSpPr>
          <p:cNvPr id="3" name="Content Placeholder 2">
            <a:extLst>
              <a:ext uri="{FF2B5EF4-FFF2-40B4-BE49-F238E27FC236}">
                <a16:creationId xmlns:a16="http://schemas.microsoft.com/office/drawing/2014/main" id="{E70B4D07-B2BC-8704-AFE6-EEBA2CA795FC}"/>
              </a:ext>
            </a:extLst>
          </p:cNvPr>
          <p:cNvSpPr>
            <a:spLocks noGrp="1"/>
          </p:cNvSpPr>
          <p:nvPr>
            <p:ph idx="1"/>
          </p:nvPr>
        </p:nvSpPr>
        <p:spPr>
          <a:xfrm>
            <a:off x="838200" y="1825625"/>
            <a:ext cx="5092467" cy="3794125"/>
          </a:xfrm>
        </p:spPr>
        <p:txBody>
          <a:bodyPr>
            <a:normAutofit fontScale="70000" lnSpcReduction="20000"/>
          </a:bodyPr>
          <a:lstStyle/>
          <a:p>
            <a:pPr marL="0" indent="0">
              <a:buNone/>
            </a:pPr>
            <a:r>
              <a:rPr lang="en-US" dirty="0"/>
              <a:t>If your plant uses Chlorine Gas, take extra precaution when doing ANYTHING that involves it</a:t>
            </a:r>
          </a:p>
          <a:p>
            <a:pPr marL="0" indent="0">
              <a:buNone/>
            </a:pPr>
            <a:endParaRPr lang="en-US" dirty="0"/>
          </a:p>
          <a:p>
            <a:pPr marL="0" indent="0">
              <a:buNone/>
            </a:pPr>
            <a:r>
              <a:rPr lang="en-US" dirty="0"/>
              <a:t>Chlorine Gas was used as a chemical weapon in WW1</a:t>
            </a:r>
          </a:p>
          <a:p>
            <a:pPr marL="0" indent="0">
              <a:buNone/>
            </a:pPr>
            <a:endParaRPr lang="en-US" dirty="0"/>
          </a:p>
          <a:p>
            <a:pPr marL="0" indent="0">
              <a:buNone/>
            </a:pPr>
            <a:r>
              <a:rPr lang="en-US" dirty="0"/>
              <a:t>Chlorine Gas is heavier than air, therefore sinks in open atmosphere</a:t>
            </a:r>
          </a:p>
          <a:p>
            <a:pPr marL="0" indent="0">
              <a:buNone/>
            </a:pPr>
            <a:endParaRPr lang="en-US" dirty="0"/>
          </a:p>
          <a:p>
            <a:pPr marL="0" indent="0">
              <a:buNone/>
            </a:pPr>
            <a:r>
              <a:rPr lang="en-US" dirty="0"/>
              <a:t>Chlorine Gas is a powerful oxidizer and causes rust formation on metals it comes into contact with</a:t>
            </a:r>
          </a:p>
        </p:txBody>
      </p:sp>
      <p:pic>
        <p:nvPicPr>
          <p:cNvPr id="10242" name="Picture 2" descr="BBC continues to mislead on OPCW’s Douma ‘chlorine gas’ report – SKWAWKBOX">
            <a:extLst>
              <a:ext uri="{FF2B5EF4-FFF2-40B4-BE49-F238E27FC236}">
                <a16:creationId xmlns:a16="http://schemas.microsoft.com/office/drawing/2014/main" id="{6059C9A0-B358-E076-4B6A-F9B96D0537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1334" y="2080202"/>
            <a:ext cx="5664832" cy="318741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1A85C897-55E9-FF65-1607-A32ADE7DAD19}"/>
              </a:ext>
            </a:extLst>
          </p:cNvPr>
          <p:cNvSpPr>
            <a:spLocks noGrp="1"/>
          </p:cNvSpPr>
          <p:nvPr>
            <p:ph type="sldNum" sz="quarter" idx="12"/>
          </p:nvPr>
        </p:nvSpPr>
        <p:spPr/>
        <p:txBody>
          <a:bodyPr/>
          <a:lstStyle/>
          <a:p>
            <a:fld id="{B1FE6DA9-00BB-4AA6-B864-65108A5F5295}" type="slidenum">
              <a:rPr lang="en-US" smtClean="0"/>
              <a:pPr/>
              <a:t>132</a:t>
            </a:fld>
            <a:endParaRPr lang="en-US"/>
          </a:p>
        </p:txBody>
      </p:sp>
    </p:spTree>
    <p:extLst>
      <p:ext uri="{BB962C8B-B14F-4D97-AF65-F5344CB8AC3E}">
        <p14:creationId xmlns:p14="http://schemas.microsoft.com/office/powerpoint/2010/main" val="1339447752"/>
      </p:ext>
    </p:extLst>
  </p:cSld>
  <p:clrMapOvr>
    <a:masterClrMapping/>
  </p:clrMapOvr>
  <p:extLst>
    <p:ext uri="{6950BFC3-D8DA-4A85-94F7-54DA5524770B}">
      <p188:commentRel xmlns:p188="http://schemas.microsoft.com/office/powerpoint/2018/8/main" r:id="rId2"/>
    </p:ext>
  </p:extLs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7A514-CF4E-F316-A893-05C38E8A22E0}"/>
              </a:ext>
            </a:extLst>
          </p:cNvPr>
          <p:cNvSpPr>
            <a:spLocks noGrp="1"/>
          </p:cNvSpPr>
          <p:nvPr>
            <p:ph type="title"/>
          </p:nvPr>
        </p:nvSpPr>
        <p:spPr/>
        <p:txBody>
          <a:bodyPr/>
          <a:lstStyle/>
          <a:p>
            <a:r>
              <a:rPr lang="en-US"/>
              <a:t>Chlorine Gas</a:t>
            </a:r>
          </a:p>
        </p:txBody>
      </p:sp>
      <p:sp>
        <p:nvSpPr>
          <p:cNvPr id="3" name="Content Placeholder 2">
            <a:extLst>
              <a:ext uri="{FF2B5EF4-FFF2-40B4-BE49-F238E27FC236}">
                <a16:creationId xmlns:a16="http://schemas.microsoft.com/office/drawing/2014/main" id="{F5C3DDD6-B8E8-2C85-970A-0920CCC6D1D6}"/>
              </a:ext>
            </a:extLst>
          </p:cNvPr>
          <p:cNvSpPr>
            <a:spLocks noGrp="1"/>
          </p:cNvSpPr>
          <p:nvPr>
            <p:ph idx="1"/>
          </p:nvPr>
        </p:nvSpPr>
        <p:spPr/>
        <p:txBody>
          <a:bodyPr>
            <a:normAutofit lnSpcReduction="10000"/>
          </a:bodyPr>
          <a:lstStyle/>
          <a:p>
            <a:pPr marL="0" indent="0">
              <a:buNone/>
            </a:pPr>
            <a:r>
              <a:rPr lang="en-US"/>
              <a:t>Because of the safety hazards imposed with chlorine gas it is stored in a separate room from other operating areas.</a:t>
            </a:r>
          </a:p>
          <a:p>
            <a:pPr marL="0" indent="0">
              <a:buNone/>
            </a:pPr>
            <a:endParaRPr lang="en-US"/>
          </a:p>
          <a:p>
            <a:pPr marL="0" indent="0">
              <a:buNone/>
            </a:pPr>
            <a:r>
              <a:rPr lang="en-US"/>
              <a:t>These rooms have the following qualities:</a:t>
            </a:r>
          </a:p>
          <a:p>
            <a:pPr>
              <a:lnSpc>
                <a:spcPct val="115000"/>
              </a:lnSpc>
            </a:pPr>
            <a:r>
              <a:rPr lang="en-US" sz="1200" kern="100">
                <a:effectLst/>
                <a:latin typeface="Aptos" panose="020B0004020202020204" pitchFamily="34" charset="0"/>
                <a:ea typeface="Aptos" panose="020B0004020202020204" pitchFamily="34" charset="0"/>
                <a:cs typeface="Times New Roman" panose="02020603050405020304" pitchFamily="18" charset="0"/>
              </a:rPr>
              <a:t>Shatter Resistant Inspection Windows</a:t>
            </a:r>
          </a:p>
          <a:p>
            <a:pPr lvl="1">
              <a:lnSpc>
                <a:spcPct val="115000"/>
              </a:lnSpc>
            </a:pPr>
            <a:r>
              <a:rPr lang="en-US" sz="1200" kern="100">
                <a:effectLst/>
                <a:latin typeface="Aptos" panose="020B0004020202020204" pitchFamily="34" charset="0"/>
                <a:ea typeface="Aptos" panose="020B0004020202020204" pitchFamily="34" charset="0"/>
                <a:cs typeface="Times New Roman" panose="02020603050405020304" pitchFamily="18" charset="0"/>
              </a:rPr>
              <a:t>Located on the interior walls are constructed in a way that the opening between the chlorine room and the plant is sealed.</a:t>
            </a:r>
          </a:p>
          <a:p>
            <a:pPr>
              <a:lnSpc>
                <a:spcPct val="115000"/>
              </a:lnSpc>
            </a:pPr>
            <a:r>
              <a:rPr lang="en-US" sz="1200" kern="100">
                <a:effectLst/>
                <a:latin typeface="Aptos" panose="020B0004020202020204" pitchFamily="34" charset="0"/>
                <a:ea typeface="Aptos" panose="020B0004020202020204" pitchFamily="34" charset="0"/>
                <a:cs typeface="Times New Roman" panose="02020603050405020304" pitchFamily="18" charset="0"/>
              </a:rPr>
              <a:t>Doors equipped with panic hardware that provide an exit only to the exterior of the building</a:t>
            </a:r>
          </a:p>
          <a:p>
            <a:pPr>
              <a:lnSpc>
                <a:spcPct val="115000"/>
              </a:lnSpc>
            </a:pPr>
            <a:r>
              <a:rPr lang="en-US" sz="1200" kern="100">
                <a:effectLst/>
                <a:latin typeface="Aptos" panose="020B0004020202020204" pitchFamily="34" charset="0"/>
                <a:ea typeface="Aptos" panose="020B0004020202020204" pitchFamily="34" charset="0"/>
                <a:cs typeface="Times New Roman" panose="02020603050405020304" pitchFamily="18" charset="0"/>
              </a:rPr>
              <a:t>Ventilation fans designed specifically for chlorine gas</a:t>
            </a:r>
          </a:p>
          <a:p>
            <a:pPr lvl="1">
              <a:lnSpc>
                <a:spcPct val="115000"/>
              </a:lnSpc>
            </a:pPr>
            <a:r>
              <a:rPr lang="en-US" sz="1200" kern="100">
                <a:effectLst/>
                <a:latin typeface="Aptos" panose="020B0004020202020204" pitchFamily="34" charset="0"/>
                <a:ea typeface="Aptos" panose="020B0004020202020204" pitchFamily="34" charset="0"/>
                <a:cs typeface="Times New Roman" panose="02020603050405020304" pitchFamily="18" charset="0"/>
              </a:rPr>
              <a:t>These fans must provide adequate flow to provide one full aur change in the room in one minute.</a:t>
            </a:r>
          </a:p>
          <a:p>
            <a:pPr lvl="1">
              <a:lnSpc>
                <a:spcPct val="115000"/>
              </a:lnSpc>
            </a:pPr>
            <a:r>
              <a:rPr lang="en-US" sz="1200" kern="100">
                <a:effectLst/>
                <a:latin typeface="Aptos" panose="020B0004020202020204" pitchFamily="34" charset="0"/>
                <a:ea typeface="Aptos" panose="020B0004020202020204" pitchFamily="34" charset="0"/>
                <a:cs typeface="Times New Roman" panose="02020603050405020304" pitchFamily="18" charset="0"/>
              </a:rPr>
              <a:t>These fans are installed near the floor as chlorine gas is heavier than air</a:t>
            </a:r>
          </a:p>
          <a:p>
            <a:pPr lvl="1">
              <a:lnSpc>
                <a:spcPct val="115000"/>
              </a:lnSpc>
            </a:pPr>
            <a:r>
              <a:rPr lang="en-US" sz="1200" kern="100">
                <a:effectLst/>
                <a:latin typeface="Aptos" panose="020B0004020202020204" pitchFamily="34" charset="0"/>
                <a:ea typeface="Aptos" panose="020B0004020202020204" pitchFamily="34" charset="0"/>
                <a:cs typeface="Times New Roman" panose="02020603050405020304" pitchFamily="18" charset="0"/>
              </a:rPr>
              <a:t>Installed as practically feasible from door and air intake.</a:t>
            </a:r>
          </a:p>
          <a:p>
            <a:pPr lvl="1">
              <a:lnSpc>
                <a:spcPct val="115000"/>
              </a:lnSpc>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Signal light indicating fan operation</a:t>
            </a:r>
          </a:p>
          <a:p>
            <a:pPr marL="0" indent="0">
              <a:buNone/>
            </a:pPr>
            <a:endParaRPr lang="en-US"/>
          </a:p>
        </p:txBody>
      </p:sp>
      <p:sp>
        <p:nvSpPr>
          <p:cNvPr id="5" name="Slide Number Placeholder 4">
            <a:extLst>
              <a:ext uri="{FF2B5EF4-FFF2-40B4-BE49-F238E27FC236}">
                <a16:creationId xmlns:a16="http://schemas.microsoft.com/office/drawing/2014/main" id="{49966D4F-2CF6-7C6C-2511-1629BC4CB9FA}"/>
              </a:ext>
            </a:extLst>
          </p:cNvPr>
          <p:cNvSpPr>
            <a:spLocks noGrp="1"/>
          </p:cNvSpPr>
          <p:nvPr>
            <p:ph type="sldNum" sz="quarter" idx="12"/>
          </p:nvPr>
        </p:nvSpPr>
        <p:spPr/>
        <p:txBody>
          <a:bodyPr/>
          <a:lstStyle/>
          <a:p>
            <a:fld id="{B1FE6DA9-00BB-4AA6-B864-65108A5F5295}" type="slidenum">
              <a:rPr lang="en-US" smtClean="0"/>
              <a:pPr/>
              <a:t>133</a:t>
            </a:fld>
            <a:endParaRPr lang="en-US"/>
          </a:p>
        </p:txBody>
      </p:sp>
    </p:spTree>
    <p:extLst>
      <p:ext uri="{BB962C8B-B14F-4D97-AF65-F5344CB8AC3E}">
        <p14:creationId xmlns:p14="http://schemas.microsoft.com/office/powerpoint/2010/main" val="2528030422"/>
      </p:ext>
    </p:extLst>
  </p:cSld>
  <p:clrMapOvr>
    <a:masterClrMapping/>
  </p:clrMapOvr>
  <p:extLst>
    <p:ext uri="{6950BFC3-D8DA-4A85-94F7-54DA5524770B}">
      <p188:commentRel xmlns:p188="http://schemas.microsoft.com/office/powerpoint/2018/8/main" r:id="rId2"/>
    </p:ext>
  </p:extLs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C2516-1A25-024E-6F37-7916B51B4652}"/>
              </a:ext>
            </a:extLst>
          </p:cNvPr>
          <p:cNvSpPr>
            <a:spLocks noGrp="1"/>
          </p:cNvSpPr>
          <p:nvPr>
            <p:ph type="title"/>
          </p:nvPr>
        </p:nvSpPr>
        <p:spPr/>
        <p:txBody>
          <a:bodyPr/>
          <a:lstStyle/>
          <a:p>
            <a:r>
              <a:rPr lang="en-US"/>
              <a:t>Chlorine Gas</a:t>
            </a:r>
          </a:p>
        </p:txBody>
      </p:sp>
      <p:sp>
        <p:nvSpPr>
          <p:cNvPr id="3" name="Content Placeholder 2">
            <a:extLst>
              <a:ext uri="{FF2B5EF4-FFF2-40B4-BE49-F238E27FC236}">
                <a16:creationId xmlns:a16="http://schemas.microsoft.com/office/drawing/2014/main" id="{5445DC77-8921-EE20-4C5B-788961ECE5B1}"/>
              </a:ext>
            </a:extLst>
          </p:cNvPr>
          <p:cNvSpPr>
            <a:spLocks noGrp="1"/>
          </p:cNvSpPr>
          <p:nvPr>
            <p:ph idx="1"/>
          </p:nvPr>
        </p:nvSpPr>
        <p:spPr>
          <a:xfrm>
            <a:off x="838200" y="1825625"/>
            <a:ext cx="10515600" cy="3784600"/>
          </a:xfrm>
        </p:spPr>
        <p:txBody>
          <a:bodyPr>
            <a:normAutofit fontScale="77500" lnSpcReduction="20000"/>
          </a:bodyPr>
          <a:lstStyle/>
          <a:p>
            <a:pPr marL="0" indent="0">
              <a:buNone/>
            </a:pPr>
            <a:r>
              <a:rPr lang="en-US" dirty="0"/>
              <a:t>If there is a chlorine gas leak:</a:t>
            </a:r>
          </a:p>
          <a:p>
            <a:pPr marL="0" indent="0">
              <a:buNone/>
            </a:pPr>
            <a:endParaRPr lang="en-US" dirty="0"/>
          </a:p>
          <a:p>
            <a:pPr marL="0" indent="0">
              <a:buNone/>
            </a:pPr>
            <a:r>
              <a:rPr lang="en-US" dirty="0"/>
              <a:t>Call 911 and inform dispatch that it is a chlorine gas leak</a:t>
            </a:r>
          </a:p>
          <a:p>
            <a:pPr marL="0" indent="0">
              <a:buNone/>
            </a:pPr>
            <a:endParaRPr lang="en-US" dirty="0"/>
          </a:p>
          <a:p>
            <a:pPr marL="0" indent="0">
              <a:buNone/>
            </a:pPr>
            <a:r>
              <a:rPr lang="en-US" dirty="0"/>
              <a:t>DO NOT attempt to resolve the leak</a:t>
            </a:r>
          </a:p>
          <a:p>
            <a:pPr marL="0" indent="0">
              <a:buNone/>
            </a:pPr>
            <a:endParaRPr lang="en-US" dirty="0"/>
          </a:p>
          <a:p>
            <a:pPr marL="0" indent="0">
              <a:buNone/>
            </a:pPr>
            <a:r>
              <a:rPr lang="en-US" dirty="0"/>
              <a:t>Professionals with appropriate PPE and training to deal with these circumstances will rectify the problem</a:t>
            </a:r>
          </a:p>
          <a:p>
            <a:pPr marL="0" indent="0">
              <a:buNone/>
            </a:pPr>
            <a:endParaRPr lang="en-US" dirty="0"/>
          </a:p>
          <a:p>
            <a:pPr marL="0" indent="0">
              <a:buNone/>
            </a:pPr>
            <a:r>
              <a:rPr lang="en-US" dirty="0"/>
              <a:t>If there is someone unconscious from a chlorine leak, DO NOT ATTEMPT TO RETRIEVE THEM! YOU CAN AND WILL BE INJURED AS WELL!</a:t>
            </a:r>
          </a:p>
        </p:txBody>
      </p:sp>
      <p:pic>
        <p:nvPicPr>
          <p:cNvPr id="11266" name="Picture 2" descr="Toxic Hazard Warning Sign with Gas Mask Stock Vector - Illustration of ...">
            <a:extLst>
              <a:ext uri="{FF2B5EF4-FFF2-40B4-BE49-F238E27FC236}">
                <a16:creationId xmlns:a16="http://schemas.microsoft.com/office/drawing/2014/main" id="{815DAFF2-7B61-61CA-8C33-43CDE5548503}"/>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33854" y="-311729"/>
            <a:ext cx="4502728" cy="450272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47EA662F-7153-2A2A-0761-39D89E089D3B}"/>
              </a:ext>
            </a:extLst>
          </p:cNvPr>
          <p:cNvSpPr>
            <a:spLocks noGrp="1"/>
          </p:cNvSpPr>
          <p:nvPr>
            <p:ph type="sldNum" sz="quarter" idx="12"/>
          </p:nvPr>
        </p:nvSpPr>
        <p:spPr/>
        <p:txBody>
          <a:bodyPr/>
          <a:lstStyle/>
          <a:p>
            <a:fld id="{B1FE6DA9-00BB-4AA6-B864-65108A5F5295}" type="slidenum">
              <a:rPr lang="en-US" smtClean="0"/>
              <a:pPr/>
              <a:t>134</a:t>
            </a:fld>
            <a:endParaRPr lang="en-US"/>
          </a:p>
        </p:txBody>
      </p:sp>
    </p:spTree>
    <p:extLst>
      <p:ext uri="{BB962C8B-B14F-4D97-AF65-F5344CB8AC3E}">
        <p14:creationId xmlns:p14="http://schemas.microsoft.com/office/powerpoint/2010/main" val="216481329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5A66E-5020-3B41-E13D-C5AC023CB79D}"/>
              </a:ext>
            </a:extLst>
          </p:cNvPr>
          <p:cNvSpPr>
            <a:spLocks noGrp="1"/>
          </p:cNvSpPr>
          <p:nvPr>
            <p:ph type="title"/>
          </p:nvPr>
        </p:nvSpPr>
        <p:spPr/>
        <p:txBody>
          <a:bodyPr/>
          <a:lstStyle/>
          <a:p>
            <a:r>
              <a:rPr lang="en-US"/>
              <a:t>Chlorine Gas</a:t>
            </a:r>
          </a:p>
        </p:txBody>
      </p:sp>
      <p:sp>
        <p:nvSpPr>
          <p:cNvPr id="3" name="Content Placeholder 2">
            <a:extLst>
              <a:ext uri="{FF2B5EF4-FFF2-40B4-BE49-F238E27FC236}">
                <a16:creationId xmlns:a16="http://schemas.microsoft.com/office/drawing/2014/main" id="{D97B6032-67FF-B7B6-453E-A730F1AFA731}"/>
              </a:ext>
            </a:extLst>
          </p:cNvPr>
          <p:cNvSpPr>
            <a:spLocks noGrp="1"/>
          </p:cNvSpPr>
          <p:nvPr>
            <p:ph idx="1"/>
          </p:nvPr>
        </p:nvSpPr>
        <p:spPr/>
        <p:txBody>
          <a:bodyPr>
            <a:normAutofit/>
          </a:bodyPr>
          <a:lstStyle/>
          <a:p>
            <a:pPr marL="0" indent="0">
              <a:buNone/>
            </a:pPr>
            <a:r>
              <a:rPr lang="en-US" dirty="0"/>
              <a:t>The best method to remain safe around chlorine gas is:</a:t>
            </a:r>
          </a:p>
          <a:p>
            <a:pPr marL="0" indent="0">
              <a:buNone/>
            </a:pPr>
            <a:endParaRPr lang="en-US" dirty="0"/>
          </a:p>
          <a:p>
            <a:r>
              <a:rPr lang="en-US" dirty="0"/>
              <a:t>Understand the equipment you are using</a:t>
            </a:r>
          </a:p>
          <a:p>
            <a:r>
              <a:rPr lang="en-US" dirty="0"/>
              <a:t>Move slowly, and methodically</a:t>
            </a:r>
          </a:p>
          <a:p>
            <a:r>
              <a:rPr lang="en-US" dirty="0"/>
              <a:t>Check for leaks when changing a cylinder with Anhydrous </a:t>
            </a:r>
            <a:r>
              <a:rPr lang="en-US" dirty="0" err="1"/>
              <a:t>Amonia</a:t>
            </a:r>
            <a:endParaRPr lang="en-US" dirty="0"/>
          </a:p>
          <a:p>
            <a:r>
              <a:rPr lang="en-US" dirty="0"/>
              <a:t>Always have a partner with you to help</a:t>
            </a:r>
          </a:p>
          <a:p>
            <a:r>
              <a:rPr lang="en-US" dirty="0"/>
              <a:t>Ask questions and ensure your safety when dealing with dangerous chemicals</a:t>
            </a:r>
          </a:p>
        </p:txBody>
      </p:sp>
      <p:sp>
        <p:nvSpPr>
          <p:cNvPr id="5" name="Slide Number Placeholder 4">
            <a:extLst>
              <a:ext uri="{FF2B5EF4-FFF2-40B4-BE49-F238E27FC236}">
                <a16:creationId xmlns:a16="http://schemas.microsoft.com/office/drawing/2014/main" id="{ECDB2F2F-6817-3CE0-D9BB-5DD77529CAB4}"/>
              </a:ext>
            </a:extLst>
          </p:cNvPr>
          <p:cNvSpPr>
            <a:spLocks noGrp="1"/>
          </p:cNvSpPr>
          <p:nvPr>
            <p:ph type="sldNum" sz="quarter" idx="12"/>
          </p:nvPr>
        </p:nvSpPr>
        <p:spPr/>
        <p:txBody>
          <a:bodyPr/>
          <a:lstStyle/>
          <a:p>
            <a:fld id="{B1FE6DA9-00BB-4AA6-B864-65108A5F5295}" type="slidenum">
              <a:rPr lang="en-US" smtClean="0"/>
              <a:pPr/>
              <a:t>135</a:t>
            </a:fld>
            <a:endParaRPr lang="en-US"/>
          </a:p>
        </p:txBody>
      </p:sp>
    </p:spTree>
    <p:extLst>
      <p:ext uri="{BB962C8B-B14F-4D97-AF65-F5344CB8AC3E}">
        <p14:creationId xmlns:p14="http://schemas.microsoft.com/office/powerpoint/2010/main" val="258516024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78D8C-0423-1907-1D7C-1F2AEBD34FF3}"/>
              </a:ext>
            </a:extLst>
          </p:cNvPr>
          <p:cNvSpPr>
            <a:spLocks noGrp="1"/>
          </p:cNvSpPr>
          <p:nvPr>
            <p:ph type="title"/>
          </p:nvPr>
        </p:nvSpPr>
        <p:spPr/>
        <p:txBody>
          <a:bodyPr/>
          <a:lstStyle/>
          <a:p>
            <a:r>
              <a:rPr lang="en-US"/>
              <a:t>Chlorine Gas</a:t>
            </a:r>
          </a:p>
        </p:txBody>
      </p:sp>
      <p:sp>
        <p:nvSpPr>
          <p:cNvPr id="3" name="Content Placeholder 2">
            <a:extLst>
              <a:ext uri="{FF2B5EF4-FFF2-40B4-BE49-F238E27FC236}">
                <a16:creationId xmlns:a16="http://schemas.microsoft.com/office/drawing/2014/main" id="{52DCBA53-D5FB-5D5C-D9EE-9D78DD9D8434}"/>
              </a:ext>
            </a:extLst>
          </p:cNvPr>
          <p:cNvSpPr>
            <a:spLocks noGrp="1"/>
          </p:cNvSpPr>
          <p:nvPr>
            <p:ph idx="1"/>
          </p:nvPr>
        </p:nvSpPr>
        <p:spPr/>
        <p:txBody>
          <a:bodyPr/>
          <a:lstStyle/>
          <a:p>
            <a:pPr marL="0" indent="0">
              <a:buNone/>
            </a:pPr>
            <a:r>
              <a:rPr lang="en-US" dirty="0"/>
              <a:t>Chlorine Gas is fed via a vacuum regulator</a:t>
            </a:r>
          </a:p>
          <a:p>
            <a:r>
              <a:rPr lang="en-US" dirty="0"/>
              <a:t>This means using a venturi principal there is a vacuum necessary to allow the gas to escape via the regulator to be fed in the lines</a:t>
            </a:r>
          </a:p>
          <a:p>
            <a:pPr marL="0" indent="0">
              <a:buNone/>
            </a:pPr>
            <a:endParaRPr lang="en-US" dirty="0"/>
          </a:p>
          <a:p>
            <a:r>
              <a:rPr lang="en-US" dirty="0"/>
              <a:t>When disconnecting a Vacuum Regulator it is important to “Evacuate” Chlorine Gas still remaining in the lines before disconnecting anything!</a:t>
            </a:r>
          </a:p>
        </p:txBody>
      </p:sp>
      <p:sp>
        <p:nvSpPr>
          <p:cNvPr id="5" name="Slide Number Placeholder 4">
            <a:extLst>
              <a:ext uri="{FF2B5EF4-FFF2-40B4-BE49-F238E27FC236}">
                <a16:creationId xmlns:a16="http://schemas.microsoft.com/office/drawing/2014/main" id="{B1552938-5BD0-C361-C8D0-0D5866E13041}"/>
              </a:ext>
            </a:extLst>
          </p:cNvPr>
          <p:cNvSpPr>
            <a:spLocks noGrp="1"/>
          </p:cNvSpPr>
          <p:nvPr>
            <p:ph type="sldNum" sz="quarter" idx="12"/>
          </p:nvPr>
        </p:nvSpPr>
        <p:spPr/>
        <p:txBody>
          <a:bodyPr/>
          <a:lstStyle/>
          <a:p>
            <a:fld id="{B1FE6DA9-00BB-4AA6-B864-65108A5F5295}" type="slidenum">
              <a:rPr lang="en-US" smtClean="0"/>
              <a:pPr/>
              <a:t>136</a:t>
            </a:fld>
            <a:endParaRPr lang="en-US"/>
          </a:p>
        </p:txBody>
      </p:sp>
    </p:spTree>
    <p:extLst>
      <p:ext uri="{BB962C8B-B14F-4D97-AF65-F5344CB8AC3E}">
        <p14:creationId xmlns:p14="http://schemas.microsoft.com/office/powerpoint/2010/main" val="84710036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51080-93F1-F344-7948-3AC64E12D4EF}"/>
              </a:ext>
            </a:extLst>
          </p:cNvPr>
          <p:cNvSpPr>
            <a:spLocks noGrp="1"/>
          </p:cNvSpPr>
          <p:nvPr>
            <p:ph type="title"/>
          </p:nvPr>
        </p:nvSpPr>
        <p:spPr/>
        <p:txBody>
          <a:bodyPr/>
          <a:lstStyle/>
          <a:p>
            <a:r>
              <a:rPr lang="en-US"/>
              <a:t>Chlorine Gas Cylinder Changeout</a:t>
            </a:r>
          </a:p>
        </p:txBody>
      </p:sp>
      <p:pic>
        <p:nvPicPr>
          <p:cNvPr id="17" name="Content Placeholder 16" descr="A rectangular electronic device with red lights&#10;&#10;AI-generated content may be incorrect.">
            <a:extLst>
              <a:ext uri="{FF2B5EF4-FFF2-40B4-BE49-F238E27FC236}">
                <a16:creationId xmlns:a16="http://schemas.microsoft.com/office/drawing/2014/main" id="{E62CB21C-A729-1395-1864-734F0EB9AEE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7855" r="10391"/>
          <a:stretch/>
        </p:blipFill>
        <p:spPr>
          <a:xfrm rot="5400000">
            <a:off x="6249194" y="1114191"/>
            <a:ext cx="3811588" cy="4629617"/>
          </a:xfrm>
        </p:spPr>
      </p:pic>
      <p:sp>
        <p:nvSpPr>
          <p:cNvPr id="5" name="Text Placeholder 4">
            <a:extLst>
              <a:ext uri="{FF2B5EF4-FFF2-40B4-BE49-F238E27FC236}">
                <a16:creationId xmlns:a16="http://schemas.microsoft.com/office/drawing/2014/main" id="{3C8532C4-22C8-95D8-20F1-408A7A0AA1CE}"/>
              </a:ext>
            </a:extLst>
          </p:cNvPr>
          <p:cNvSpPr>
            <a:spLocks noGrp="1"/>
          </p:cNvSpPr>
          <p:nvPr>
            <p:ph type="body" sz="half" idx="2"/>
          </p:nvPr>
        </p:nvSpPr>
        <p:spPr/>
        <p:txBody>
          <a:bodyPr/>
          <a:lstStyle/>
          <a:p>
            <a:r>
              <a:rPr lang="en-US"/>
              <a:t>The first step in changing chlorine cylinders is to identify which cylinder needs changing. </a:t>
            </a:r>
          </a:p>
          <a:p>
            <a:endParaRPr lang="en-US"/>
          </a:p>
          <a:p>
            <a:r>
              <a:rPr lang="en-US"/>
              <a:t>It is good technique to write install dates in chalk on the side of cylinders to identify which cylinder has been in service the longest. </a:t>
            </a:r>
          </a:p>
          <a:p>
            <a:endParaRPr lang="en-US"/>
          </a:p>
          <a:p>
            <a:r>
              <a:rPr lang="en-US"/>
              <a:t>In the configuration to the right, both cylinders sit on two separate scales which makes identifying the empty cylinder much easier. </a:t>
            </a:r>
          </a:p>
        </p:txBody>
      </p:sp>
      <p:sp>
        <p:nvSpPr>
          <p:cNvPr id="4" name="Slide Number Placeholder 3">
            <a:extLst>
              <a:ext uri="{FF2B5EF4-FFF2-40B4-BE49-F238E27FC236}">
                <a16:creationId xmlns:a16="http://schemas.microsoft.com/office/drawing/2014/main" id="{8175BCAC-2262-9D47-B99D-3AE8ECA3C3A7}"/>
              </a:ext>
            </a:extLst>
          </p:cNvPr>
          <p:cNvSpPr>
            <a:spLocks noGrp="1"/>
          </p:cNvSpPr>
          <p:nvPr>
            <p:ph type="sldNum" sz="quarter" idx="12"/>
          </p:nvPr>
        </p:nvSpPr>
        <p:spPr/>
        <p:txBody>
          <a:bodyPr/>
          <a:lstStyle/>
          <a:p>
            <a:fld id="{B1FE6DA9-00BB-4AA6-B864-65108A5F5295}" type="slidenum">
              <a:rPr lang="en-US" smtClean="0"/>
              <a:pPr/>
              <a:t>137</a:t>
            </a:fld>
            <a:endParaRPr lang="en-US"/>
          </a:p>
        </p:txBody>
      </p:sp>
    </p:spTree>
    <p:extLst>
      <p:ext uri="{BB962C8B-B14F-4D97-AF65-F5344CB8AC3E}">
        <p14:creationId xmlns:p14="http://schemas.microsoft.com/office/powerpoint/2010/main" val="389860423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20F72-E036-5B11-B4F2-7AB77DBF8976}"/>
              </a:ext>
            </a:extLst>
          </p:cNvPr>
          <p:cNvSpPr>
            <a:spLocks noGrp="1"/>
          </p:cNvSpPr>
          <p:nvPr>
            <p:ph type="title"/>
          </p:nvPr>
        </p:nvSpPr>
        <p:spPr/>
        <p:txBody>
          <a:bodyPr/>
          <a:lstStyle/>
          <a:p>
            <a:r>
              <a:rPr lang="en-US"/>
              <a:t>Chlorine Gas Cylinder Changeout</a:t>
            </a:r>
          </a:p>
        </p:txBody>
      </p:sp>
      <p:pic>
        <p:nvPicPr>
          <p:cNvPr id="6" name="Content Placeholder 5" descr="A pair of oxygen tanks on a wall&#10;&#10;AI-generated content may be incorrect.">
            <a:extLst>
              <a:ext uri="{FF2B5EF4-FFF2-40B4-BE49-F238E27FC236}">
                <a16:creationId xmlns:a16="http://schemas.microsoft.com/office/drawing/2014/main" id="{579DD90C-1C04-30D5-D602-E4941266A0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3188" y="1109896"/>
            <a:ext cx="6172200" cy="4628682"/>
          </a:xfrm>
        </p:spPr>
      </p:pic>
      <p:sp>
        <p:nvSpPr>
          <p:cNvPr id="4" name="Text Placeholder 3">
            <a:extLst>
              <a:ext uri="{FF2B5EF4-FFF2-40B4-BE49-F238E27FC236}">
                <a16:creationId xmlns:a16="http://schemas.microsoft.com/office/drawing/2014/main" id="{3798BD63-F0DC-53BF-1BA4-D37AE9103911}"/>
              </a:ext>
            </a:extLst>
          </p:cNvPr>
          <p:cNvSpPr>
            <a:spLocks noGrp="1"/>
          </p:cNvSpPr>
          <p:nvPr>
            <p:ph type="body" sz="half" idx="2"/>
          </p:nvPr>
        </p:nvSpPr>
        <p:spPr>
          <a:xfrm>
            <a:off x="839788" y="2057400"/>
            <a:ext cx="3932237" cy="3552825"/>
          </a:xfrm>
        </p:spPr>
        <p:txBody>
          <a:bodyPr>
            <a:normAutofit lnSpcReduction="10000"/>
          </a:bodyPr>
          <a:lstStyle/>
          <a:p>
            <a:r>
              <a:rPr lang="en-US" dirty="0"/>
              <a:t>Once you have identified the cylinder needing to be changed, you must evacuate the remaining chlorine gas in the lines</a:t>
            </a:r>
          </a:p>
          <a:p>
            <a:endParaRPr lang="en-US" dirty="0"/>
          </a:p>
          <a:p>
            <a:r>
              <a:rPr lang="en-US" dirty="0"/>
              <a:t>The way to do this is to shut the valve on the cylinder, which in this configuration is marked with a red arrow</a:t>
            </a:r>
          </a:p>
          <a:p>
            <a:endParaRPr lang="en-US" dirty="0"/>
          </a:p>
          <a:p>
            <a:r>
              <a:rPr lang="en-US" dirty="0"/>
              <a:t>Using the wrench, turn the valve to the right shutting it off completely</a:t>
            </a:r>
          </a:p>
          <a:p>
            <a:endParaRPr lang="en-US" dirty="0"/>
          </a:p>
          <a:p>
            <a:r>
              <a:rPr lang="en-US" dirty="0"/>
              <a:t>The vacuum from the injector will suck the remaining chlorine gas out of the regulator </a:t>
            </a:r>
          </a:p>
        </p:txBody>
      </p:sp>
      <p:sp>
        <p:nvSpPr>
          <p:cNvPr id="7" name="Arrow: Down 6">
            <a:extLst>
              <a:ext uri="{FF2B5EF4-FFF2-40B4-BE49-F238E27FC236}">
                <a16:creationId xmlns:a16="http://schemas.microsoft.com/office/drawing/2014/main" id="{A367ADC2-5B04-1A92-0F34-C39800FEB5F0}"/>
              </a:ext>
            </a:extLst>
          </p:cNvPr>
          <p:cNvSpPr/>
          <p:nvPr/>
        </p:nvSpPr>
        <p:spPr>
          <a:xfrm>
            <a:off x="6524625" y="1943100"/>
            <a:ext cx="971550" cy="1238250"/>
          </a:xfrm>
          <a:prstGeom prst="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F5A09205-B888-AD0F-7BA0-8AF45907CD59}"/>
              </a:ext>
            </a:extLst>
          </p:cNvPr>
          <p:cNvSpPr>
            <a:spLocks noGrp="1"/>
          </p:cNvSpPr>
          <p:nvPr>
            <p:ph type="sldNum" sz="quarter" idx="12"/>
          </p:nvPr>
        </p:nvSpPr>
        <p:spPr/>
        <p:txBody>
          <a:bodyPr/>
          <a:lstStyle/>
          <a:p>
            <a:fld id="{B1FE6DA9-00BB-4AA6-B864-65108A5F5295}" type="slidenum">
              <a:rPr lang="en-US" smtClean="0"/>
              <a:pPr/>
              <a:t>138</a:t>
            </a:fld>
            <a:endParaRPr lang="en-US"/>
          </a:p>
        </p:txBody>
      </p:sp>
    </p:spTree>
    <p:extLst>
      <p:ext uri="{BB962C8B-B14F-4D97-AF65-F5344CB8AC3E}">
        <p14:creationId xmlns:p14="http://schemas.microsoft.com/office/powerpoint/2010/main" val="39029161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2C2C4-6A84-C6A4-20CA-1925B9BBA131}"/>
              </a:ext>
            </a:extLst>
          </p:cNvPr>
          <p:cNvSpPr>
            <a:spLocks noGrp="1"/>
          </p:cNvSpPr>
          <p:nvPr>
            <p:ph type="title"/>
          </p:nvPr>
        </p:nvSpPr>
        <p:spPr/>
        <p:txBody>
          <a:bodyPr/>
          <a:lstStyle/>
          <a:p>
            <a:r>
              <a:rPr lang="en-US"/>
              <a:t>Chlorine Gas Cylinder Changeout</a:t>
            </a:r>
          </a:p>
        </p:txBody>
      </p:sp>
      <p:pic>
        <p:nvPicPr>
          <p:cNvPr id="6" name="Content Placeholder 5" descr="A close-up of a pipe system&#10;&#10;AI-generated content may be incorrect.">
            <a:extLst>
              <a:ext uri="{FF2B5EF4-FFF2-40B4-BE49-F238E27FC236}">
                <a16:creationId xmlns:a16="http://schemas.microsoft.com/office/drawing/2014/main" id="{EEE7ACF3-5AAD-8D57-59D6-6039D4E517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3188" y="1109662"/>
            <a:ext cx="6172200" cy="4629150"/>
          </a:xfrm>
        </p:spPr>
      </p:pic>
      <p:sp>
        <p:nvSpPr>
          <p:cNvPr id="4" name="Text Placeholder 3">
            <a:extLst>
              <a:ext uri="{FF2B5EF4-FFF2-40B4-BE49-F238E27FC236}">
                <a16:creationId xmlns:a16="http://schemas.microsoft.com/office/drawing/2014/main" id="{C336AD4C-92DB-934F-551B-82224621069E}"/>
              </a:ext>
            </a:extLst>
          </p:cNvPr>
          <p:cNvSpPr>
            <a:spLocks noGrp="1"/>
          </p:cNvSpPr>
          <p:nvPr>
            <p:ph type="body" sz="half" idx="2"/>
          </p:nvPr>
        </p:nvSpPr>
        <p:spPr/>
        <p:txBody>
          <a:bodyPr/>
          <a:lstStyle/>
          <a:p>
            <a:endParaRPr lang="en-US"/>
          </a:p>
          <a:p>
            <a:r>
              <a:rPr lang="en-US"/>
              <a:t>Next, You will want to shut the valves where the chlorine is injected into the water</a:t>
            </a:r>
          </a:p>
          <a:p>
            <a:endParaRPr lang="en-US"/>
          </a:p>
          <a:p>
            <a:r>
              <a:rPr lang="en-US"/>
              <a:t>These are most commonly next to the device known as the “Injector”</a:t>
            </a:r>
          </a:p>
        </p:txBody>
      </p:sp>
      <p:sp>
        <p:nvSpPr>
          <p:cNvPr id="7" name="Arrow: Down 6">
            <a:extLst>
              <a:ext uri="{FF2B5EF4-FFF2-40B4-BE49-F238E27FC236}">
                <a16:creationId xmlns:a16="http://schemas.microsoft.com/office/drawing/2014/main" id="{8B304718-030E-BA24-6D9C-65C825386C06}"/>
              </a:ext>
            </a:extLst>
          </p:cNvPr>
          <p:cNvSpPr/>
          <p:nvPr/>
        </p:nvSpPr>
        <p:spPr>
          <a:xfrm>
            <a:off x="6229978" y="2833635"/>
            <a:ext cx="432079" cy="595365"/>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54E58B5F-BA53-8D39-E7C3-AFA82D2DA7C3}"/>
              </a:ext>
            </a:extLst>
          </p:cNvPr>
          <p:cNvSpPr/>
          <p:nvPr/>
        </p:nvSpPr>
        <p:spPr>
          <a:xfrm>
            <a:off x="6424560" y="4362423"/>
            <a:ext cx="432079" cy="595365"/>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EDDB9A5B-D280-3C0E-C6F0-C5D22B2C3C07}"/>
              </a:ext>
            </a:extLst>
          </p:cNvPr>
          <p:cNvSpPr>
            <a:spLocks noGrp="1"/>
          </p:cNvSpPr>
          <p:nvPr>
            <p:ph type="sldNum" sz="quarter" idx="12"/>
          </p:nvPr>
        </p:nvSpPr>
        <p:spPr/>
        <p:txBody>
          <a:bodyPr/>
          <a:lstStyle/>
          <a:p>
            <a:fld id="{B1FE6DA9-00BB-4AA6-B864-65108A5F5295}" type="slidenum">
              <a:rPr lang="en-US" smtClean="0"/>
              <a:pPr/>
              <a:t>139</a:t>
            </a:fld>
            <a:endParaRPr lang="en-US"/>
          </a:p>
        </p:txBody>
      </p:sp>
    </p:spTree>
    <p:extLst>
      <p:ext uri="{BB962C8B-B14F-4D97-AF65-F5344CB8AC3E}">
        <p14:creationId xmlns:p14="http://schemas.microsoft.com/office/powerpoint/2010/main" val="2445583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47241"/>
            <a:ext cx="9875520" cy="1477749"/>
          </a:xfrm>
        </p:spPr>
        <p:txBody>
          <a:bodyPr/>
          <a:lstStyle/>
          <a:p>
            <a:r>
              <a:rPr lang="en-US"/>
              <a:t>SDWA: Overview</a:t>
            </a:r>
          </a:p>
        </p:txBody>
      </p:sp>
      <p:sp>
        <p:nvSpPr>
          <p:cNvPr id="4" name="Content Placeholder 2"/>
          <p:cNvSpPr txBox="1">
            <a:spLocks/>
          </p:cNvSpPr>
          <p:nvPr/>
        </p:nvSpPr>
        <p:spPr>
          <a:xfrm>
            <a:off x="928077" y="1564849"/>
            <a:ext cx="10426688" cy="4313437"/>
          </a:xfrm>
          <a:prstGeom prst="rect">
            <a:avLst/>
          </a:prstGeom>
        </p:spPr>
        <p:txBody>
          <a:bodyPr vert="horz" lIns="91440" tIns="45720" rIns="91440" bIns="45720" rtlCol="0">
            <a:normAutofit fontScale="92500" lnSpcReduction="10000"/>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en-US" sz="2800" b="1" dirty="0">
                <a:solidFill>
                  <a:schemeClr val="tx1"/>
                </a:solidFill>
              </a:rPr>
              <a:t>Primary Standards</a:t>
            </a:r>
          </a:p>
          <a:p>
            <a:pPr lvl="1"/>
            <a:r>
              <a:rPr lang="en-US" sz="2600" dirty="0">
                <a:solidFill>
                  <a:schemeClr val="tx1"/>
                </a:solidFill>
              </a:rPr>
              <a:t>Enforceable – based on health risks</a:t>
            </a:r>
          </a:p>
          <a:p>
            <a:pPr lvl="1"/>
            <a:r>
              <a:rPr lang="en-US" sz="2600" dirty="0">
                <a:solidFill>
                  <a:schemeClr val="tx1"/>
                </a:solidFill>
              </a:rPr>
              <a:t>EPA must balance risks with economic and technologic feasibility</a:t>
            </a:r>
          </a:p>
          <a:p>
            <a:pPr lvl="1"/>
            <a:r>
              <a:rPr lang="en-US" sz="2600" dirty="0">
                <a:solidFill>
                  <a:schemeClr val="tx1"/>
                </a:solidFill>
              </a:rPr>
              <a:t>Primary standards types: </a:t>
            </a:r>
          </a:p>
          <a:p>
            <a:pPr lvl="2"/>
            <a:r>
              <a:rPr lang="en-US" sz="2400" dirty="0">
                <a:solidFill>
                  <a:schemeClr val="tx1"/>
                </a:solidFill>
              </a:rPr>
              <a:t>MCL = maximum contaminant level</a:t>
            </a:r>
          </a:p>
          <a:p>
            <a:pPr lvl="2"/>
            <a:r>
              <a:rPr lang="en-US" sz="2400" dirty="0">
                <a:solidFill>
                  <a:schemeClr val="tx1"/>
                </a:solidFill>
              </a:rPr>
              <a:t>TT = treatment technique</a:t>
            </a:r>
          </a:p>
          <a:p>
            <a:pPr lvl="2"/>
            <a:r>
              <a:rPr lang="en-US" sz="2400" dirty="0">
                <a:solidFill>
                  <a:schemeClr val="tx1"/>
                </a:solidFill>
              </a:rPr>
              <a:t>Precursor to establishing a primary MCL: MCLG = maximum contaminant level goal</a:t>
            </a:r>
          </a:p>
          <a:p>
            <a:r>
              <a:rPr lang="en-US" sz="3000" b="1" dirty="0">
                <a:solidFill>
                  <a:schemeClr val="tx1"/>
                </a:solidFill>
              </a:rPr>
              <a:t>Secondary Standards</a:t>
            </a:r>
          </a:p>
          <a:p>
            <a:pPr lvl="1"/>
            <a:r>
              <a:rPr lang="en-US" sz="2600" dirty="0">
                <a:solidFill>
                  <a:schemeClr val="tx1"/>
                </a:solidFill>
              </a:rPr>
              <a:t>Not enforceable by federal government (but some states do) – based on issues of aesthetics (taste, odor, etc.) or other concerns (hardness)</a:t>
            </a:r>
          </a:p>
          <a:p>
            <a:pPr lvl="2"/>
            <a:r>
              <a:rPr lang="en-US" sz="2400" dirty="0">
                <a:solidFill>
                  <a:schemeClr val="tx1"/>
                </a:solidFill>
              </a:rPr>
              <a:t>Things like Aluminum </a:t>
            </a:r>
          </a:p>
        </p:txBody>
      </p:sp>
      <p:sp>
        <p:nvSpPr>
          <p:cNvPr id="5" name="Slide Number Placeholder 4">
            <a:extLst>
              <a:ext uri="{FF2B5EF4-FFF2-40B4-BE49-F238E27FC236}">
                <a16:creationId xmlns:a16="http://schemas.microsoft.com/office/drawing/2014/main" id="{93CCE52E-E1F2-D1F7-06C3-C560FC5A76FA}"/>
              </a:ext>
            </a:extLst>
          </p:cNvPr>
          <p:cNvSpPr>
            <a:spLocks noGrp="1"/>
          </p:cNvSpPr>
          <p:nvPr>
            <p:ph type="sldNum" sz="quarter" idx="12"/>
          </p:nvPr>
        </p:nvSpPr>
        <p:spPr/>
        <p:txBody>
          <a:bodyPr/>
          <a:lstStyle/>
          <a:p>
            <a:fld id="{B1FE6DA9-00BB-4AA6-B864-65108A5F5295}" type="slidenum">
              <a:rPr lang="en-US" smtClean="0"/>
              <a:pPr/>
              <a:t>14</a:t>
            </a:fld>
            <a:endParaRPr lang="en-US"/>
          </a:p>
        </p:txBody>
      </p:sp>
    </p:spTree>
    <p:custDataLst>
      <p:tags r:id="rId1"/>
    </p:custDataLst>
    <p:extLst>
      <p:ext uri="{BB962C8B-B14F-4D97-AF65-F5344CB8AC3E}">
        <p14:creationId xmlns:p14="http://schemas.microsoft.com/office/powerpoint/2010/main" val="40043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4"/>
    </p:ext>
  </p:extLs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220E6-831A-297B-3ED1-8BCEC05AA0B9}"/>
              </a:ext>
            </a:extLst>
          </p:cNvPr>
          <p:cNvSpPr>
            <a:spLocks noGrp="1"/>
          </p:cNvSpPr>
          <p:nvPr>
            <p:ph type="title"/>
          </p:nvPr>
        </p:nvSpPr>
        <p:spPr/>
        <p:txBody>
          <a:bodyPr/>
          <a:lstStyle/>
          <a:p>
            <a:r>
              <a:rPr lang="en-US"/>
              <a:t>Chlorine Gas Cylinder Changeout</a:t>
            </a:r>
          </a:p>
        </p:txBody>
      </p:sp>
      <p:pic>
        <p:nvPicPr>
          <p:cNvPr id="6" name="Content Placeholder 5" descr="A couple of oxygen tanks&#10;&#10;AI-generated content may be incorrect.">
            <a:extLst>
              <a:ext uri="{FF2B5EF4-FFF2-40B4-BE49-F238E27FC236}">
                <a16:creationId xmlns:a16="http://schemas.microsoft.com/office/drawing/2014/main" id="{14ECBC64-445A-9308-FF4F-2E5E0F46E02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3188" y="1109662"/>
            <a:ext cx="6172200" cy="4629150"/>
          </a:xfrm>
        </p:spPr>
      </p:pic>
      <p:sp>
        <p:nvSpPr>
          <p:cNvPr id="4" name="Text Placeholder 3">
            <a:extLst>
              <a:ext uri="{FF2B5EF4-FFF2-40B4-BE49-F238E27FC236}">
                <a16:creationId xmlns:a16="http://schemas.microsoft.com/office/drawing/2014/main" id="{5F5B2409-BD1E-75A1-FCB1-BDB30A2CD69B}"/>
              </a:ext>
            </a:extLst>
          </p:cNvPr>
          <p:cNvSpPr>
            <a:spLocks noGrp="1"/>
          </p:cNvSpPr>
          <p:nvPr>
            <p:ph type="body" sz="half" idx="2"/>
          </p:nvPr>
        </p:nvSpPr>
        <p:spPr/>
        <p:txBody>
          <a:bodyPr/>
          <a:lstStyle/>
          <a:p>
            <a:endParaRPr lang="en-US"/>
          </a:p>
          <a:p>
            <a:r>
              <a:rPr lang="en-US"/>
              <a:t>When you have ensured the cylinder is shutoff, the lines have been evacuated, and the injector valves are closed:</a:t>
            </a:r>
          </a:p>
          <a:p>
            <a:endParaRPr lang="en-US"/>
          </a:p>
          <a:p>
            <a:r>
              <a:rPr lang="en-US"/>
              <a:t>You may now remove the Vacuum Regulator from the cylinder. This is done by loosening the screw from the cylinder marked with an arrow.</a:t>
            </a:r>
          </a:p>
        </p:txBody>
      </p:sp>
      <p:sp>
        <p:nvSpPr>
          <p:cNvPr id="8" name="Arrow: Down 7">
            <a:extLst>
              <a:ext uri="{FF2B5EF4-FFF2-40B4-BE49-F238E27FC236}">
                <a16:creationId xmlns:a16="http://schemas.microsoft.com/office/drawing/2014/main" id="{0418200C-288C-1955-AEFE-F622B7DD5A18}"/>
              </a:ext>
            </a:extLst>
          </p:cNvPr>
          <p:cNvSpPr/>
          <p:nvPr/>
        </p:nvSpPr>
        <p:spPr>
          <a:xfrm>
            <a:off x="7086599" y="2209800"/>
            <a:ext cx="276225" cy="638175"/>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219B5197-B401-E2FB-4B43-F49834A49A4E}"/>
              </a:ext>
            </a:extLst>
          </p:cNvPr>
          <p:cNvSpPr>
            <a:spLocks noGrp="1"/>
          </p:cNvSpPr>
          <p:nvPr>
            <p:ph type="sldNum" sz="quarter" idx="12"/>
          </p:nvPr>
        </p:nvSpPr>
        <p:spPr/>
        <p:txBody>
          <a:bodyPr/>
          <a:lstStyle/>
          <a:p>
            <a:fld id="{B1FE6DA9-00BB-4AA6-B864-65108A5F5295}" type="slidenum">
              <a:rPr lang="en-US" smtClean="0"/>
              <a:pPr/>
              <a:t>140</a:t>
            </a:fld>
            <a:endParaRPr lang="en-US"/>
          </a:p>
        </p:txBody>
      </p:sp>
    </p:spTree>
    <p:extLst>
      <p:ext uri="{BB962C8B-B14F-4D97-AF65-F5344CB8AC3E}">
        <p14:creationId xmlns:p14="http://schemas.microsoft.com/office/powerpoint/2010/main" val="305957768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9390-7377-C0BB-6176-F0FB9B64D430}"/>
              </a:ext>
            </a:extLst>
          </p:cNvPr>
          <p:cNvSpPr>
            <a:spLocks noGrp="1"/>
          </p:cNvSpPr>
          <p:nvPr>
            <p:ph type="title"/>
          </p:nvPr>
        </p:nvSpPr>
        <p:spPr/>
        <p:txBody>
          <a:bodyPr/>
          <a:lstStyle/>
          <a:p>
            <a:r>
              <a:rPr lang="en-US"/>
              <a:t>Chlorine Gas Cylinder Changeout</a:t>
            </a:r>
          </a:p>
        </p:txBody>
      </p:sp>
      <p:sp>
        <p:nvSpPr>
          <p:cNvPr id="4" name="Text Placeholder 3">
            <a:extLst>
              <a:ext uri="{FF2B5EF4-FFF2-40B4-BE49-F238E27FC236}">
                <a16:creationId xmlns:a16="http://schemas.microsoft.com/office/drawing/2014/main" id="{EBCBBD46-6069-90BF-2AD7-AB201F0EB90A}"/>
              </a:ext>
            </a:extLst>
          </p:cNvPr>
          <p:cNvSpPr>
            <a:spLocks noGrp="1"/>
          </p:cNvSpPr>
          <p:nvPr>
            <p:ph type="body" sz="half" idx="2"/>
          </p:nvPr>
        </p:nvSpPr>
        <p:spPr>
          <a:xfrm>
            <a:off x="839788" y="2057400"/>
            <a:ext cx="3932237" cy="3539532"/>
          </a:xfrm>
        </p:spPr>
        <p:txBody>
          <a:bodyPr/>
          <a:lstStyle/>
          <a:p>
            <a:endParaRPr lang="en-US" dirty="0"/>
          </a:p>
          <a:p>
            <a:endParaRPr lang="en-US" dirty="0"/>
          </a:p>
          <a:p>
            <a:r>
              <a:rPr lang="en-US" dirty="0"/>
              <a:t>Once loosened, ensure that you remove the old lead washer from the regulator. </a:t>
            </a:r>
          </a:p>
          <a:p>
            <a:endParaRPr lang="en-US" dirty="0"/>
          </a:p>
          <a:p>
            <a:r>
              <a:rPr lang="en-US" dirty="0"/>
              <a:t>Safely swap cylinders and place a new washer (Flat side goes against the regulator) on the vacuum regulator.</a:t>
            </a:r>
          </a:p>
          <a:p>
            <a:endParaRPr lang="en-US" dirty="0"/>
          </a:p>
          <a:p>
            <a:r>
              <a:rPr lang="en-US" dirty="0"/>
              <a:t>Retighten the regulator back onto the cylinder and prepare to put back into service</a:t>
            </a:r>
          </a:p>
        </p:txBody>
      </p:sp>
      <p:pic>
        <p:nvPicPr>
          <p:cNvPr id="1032" name="Picture 8" descr="Round Lead Washer, Color : Greyish at Best Price in Mumbai - ID: 7095087">
            <a:extLst>
              <a:ext uri="{FF2B5EF4-FFF2-40B4-BE49-F238E27FC236}">
                <a16:creationId xmlns:a16="http://schemas.microsoft.com/office/drawing/2014/main" id="{90217CB4-024A-AB81-D5E1-255001F88E4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88038" y="1042987"/>
            <a:ext cx="4762500" cy="47625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52602284-420F-AB90-035B-D5C99FD85CC4}"/>
              </a:ext>
            </a:extLst>
          </p:cNvPr>
          <p:cNvSpPr>
            <a:spLocks noGrp="1"/>
          </p:cNvSpPr>
          <p:nvPr>
            <p:ph type="sldNum" sz="quarter" idx="12"/>
          </p:nvPr>
        </p:nvSpPr>
        <p:spPr/>
        <p:txBody>
          <a:bodyPr/>
          <a:lstStyle/>
          <a:p>
            <a:fld id="{B1FE6DA9-00BB-4AA6-B864-65108A5F5295}" type="slidenum">
              <a:rPr lang="en-US" smtClean="0"/>
              <a:pPr/>
              <a:t>141</a:t>
            </a:fld>
            <a:endParaRPr lang="en-US"/>
          </a:p>
        </p:txBody>
      </p:sp>
    </p:spTree>
    <p:extLst>
      <p:ext uri="{BB962C8B-B14F-4D97-AF65-F5344CB8AC3E}">
        <p14:creationId xmlns:p14="http://schemas.microsoft.com/office/powerpoint/2010/main" val="9278962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88375-1B47-0CB8-1618-7AF59BA8E67C}"/>
              </a:ext>
            </a:extLst>
          </p:cNvPr>
          <p:cNvSpPr>
            <a:spLocks noGrp="1"/>
          </p:cNvSpPr>
          <p:nvPr>
            <p:ph type="title"/>
          </p:nvPr>
        </p:nvSpPr>
        <p:spPr/>
        <p:txBody>
          <a:bodyPr/>
          <a:lstStyle/>
          <a:p>
            <a:r>
              <a:rPr lang="en-US"/>
              <a:t>Chlorine Gas Cylinder Changeout</a:t>
            </a:r>
          </a:p>
        </p:txBody>
      </p:sp>
      <p:pic>
        <p:nvPicPr>
          <p:cNvPr id="6" name="Content Placeholder 5" descr="A group of silver tanks with pipes and hoses&#10;&#10;AI-generated content may be incorrect.">
            <a:extLst>
              <a:ext uri="{FF2B5EF4-FFF2-40B4-BE49-F238E27FC236}">
                <a16:creationId xmlns:a16="http://schemas.microsoft.com/office/drawing/2014/main" id="{19FD71E2-0DA4-758B-49E4-29E9DC44822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3188" y="1109662"/>
            <a:ext cx="6172200" cy="4629150"/>
          </a:xfrm>
        </p:spPr>
      </p:pic>
      <p:sp>
        <p:nvSpPr>
          <p:cNvPr id="4" name="Text Placeholder 3">
            <a:extLst>
              <a:ext uri="{FF2B5EF4-FFF2-40B4-BE49-F238E27FC236}">
                <a16:creationId xmlns:a16="http://schemas.microsoft.com/office/drawing/2014/main" id="{9FBD8370-D378-6C21-76BA-0242EEB11BA9}"/>
              </a:ext>
            </a:extLst>
          </p:cNvPr>
          <p:cNvSpPr>
            <a:spLocks noGrp="1"/>
          </p:cNvSpPr>
          <p:nvPr>
            <p:ph type="body" sz="half" idx="2"/>
          </p:nvPr>
        </p:nvSpPr>
        <p:spPr/>
        <p:txBody>
          <a:bodyPr/>
          <a:lstStyle/>
          <a:p>
            <a:endParaRPr lang="en-US" dirty="0"/>
          </a:p>
          <a:p>
            <a:r>
              <a:rPr lang="en-US" dirty="0"/>
              <a:t>In a very short burst, open the valve on the cylinder and </a:t>
            </a:r>
            <a:r>
              <a:rPr lang="en-US" b="1" dirty="0"/>
              <a:t>shut back off</a:t>
            </a:r>
          </a:p>
          <a:p>
            <a:endParaRPr lang="en-US" dirty="0"/>
          </a:p>
          <a:p>
            <a:r>
              <a:rPr lang="en-US" dirty="0"/>
              <a:t>Take a bottle of Ammonia and check the points marked with arrows. Ensure there are no leaks</a:t>
            </a:r>
          </a:p>
          <a:p>
            <a:endParaRPr lang="en-US" dirty="0"/>
          </a:p>
          <a:p>
            <a:r>
              <a:rPr lang="en-US" dirty="0"/>
              <a:t>Check all fittings, especially where the lead gasket is </a:t>
            </a:r>
          </a:p>
        </p:txBody>
      </p:sp>
      <p:sp>
        <p:nvSpPr>
          <p:cNvPr id="7" name="Arrow: Down 6">
            <a:extLst>
              <a:ext uri="{FF2B5EF4-FFF2-40B4-BE49-F238E27FC236}">
                <a16:creationId xmlns:a16="http://schemas.microsoft.com/office/drawing/2014/main" id="{43CB88F5-2438-C85E-63DC-BD86CEC9DC18}"/>
              </a:ext>
            </a:extLst>
          </p:cNvPr>
          <p:cNvSpPr/>
          <p:nvPr/>
        </p:nvSpPr>
        <p:spPr>
          <a:xfrm>
            <a:off x="7648575" y="2847975"/>
            <a:ext cx="200025" cy="4953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A913FCAD-F07F-0DD6-15FD-64829637B5B3}"/>
              </a:ext>
            </a:extLst>
          </p:cNvPr>
          <p:cNvSpPr/>
          <p:nvPr/>
        </p:nvSpPr>
        <p:spPr>
          <a:xfrm>
            <a:off x="7277100" y="3600450"/>
            <a:ext cx="200025" cy="4953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0FB3CFE3-1634-9CF6-844E-ADF5D9E46E45}"/>
              </a:ext>
            </a:extLst>
          </p:cNvPr>
          <p:cNvSpPr>
            <a:spLocks noGrp="1"/>
          </p:cNvSpPr>
          <p:nvPr>
            <p:ph type="sldNum" sz="quarter" idx="12"/>
          </p:nvPr>
        </p:nvSpPr>
        <p:spPr/>
        <p:txBody>
          <a:bodyPr/>
          <a:lstStyle/>
          <a:p>
            <a:fld id="{B1FE6DA9-00BB-4AA6-B864-65108A5F5295}" type="slidenum">
              <a:rPr lang="en-US" smtClean="0"/>
              <a:pPr/>
              <a:t>142</a:t>
            </a:fld>
            <a:endParaRPr lang="en-US"/>
          </a:p>
        </p:txBody>
      </p:sp>
    </p:spTree>
    <p:extLst>
      <p:ext uri="{BB962C8B-B14F-4D97-AF65-F5344CB8AC3E}">
        <p14:creationId xmlns:p14="http://schemas.microsoft.com/office/powerpoint/2010/main" val="7056675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A26F5-F6A2-D5D5-0ECA-FD86979F3046}"/>
              </a:ext>
            </a:extLst>
          </p:cNvPr>
          <p:cNvSpPr>
            <a:spLocks noGrp="1"/>
          </p:cNvSpPr>
          <p:nvPr>
            <p:ph type="title"/>
          </p:nvPr>
        </p:nvSpPr>
        <p:spPr/>
        <p:txBody>
          <a:bodyPr/>
          <a:lstStyle/>
          <a:p>
            <a:r>
              <a:rPr lang="en-US"/>
              <a:t>Chlorine Gas Cylinder Changeout</a:t>
            </a:r>
          </a:p>
        </p:txBody>
      </p:sp>
      <p:pic>
        <p:nvPicPr>
          <p:cNvPr id="6" name="Content Placeholder 5" descr="A pipes connected to a white ceiling&#10;&#10;AI-generated content may be incorrect.">
            <a:extLst>
              <a:ext uri="{FF2B5EF4-FFF2-40B4-BE49-F238E27FC236}">
                <a16:creationId xmlns:a16="http://schemas.microsoft.com/office/drawing/2014/main" id="{55FDF185-C185-7FFA-9898-C677EA05C28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83188" y="1109662"/>
            <a:ext cx="6172200" cy="4629150"/>
          </a:xfrm>
        </p:spPr>
      </p:pic>
      <p:sp>
        <p:nvSpPr>
          <p:cNvPr id="4" name="Text Placeholder 3">
            <a:extLst>
              <a:ext uri="{FF2B5EF4-FFF2-40B4-BE49-F238E27FC236}">
                <a16:creationId xmlns:a16="http://schemas.microsoft.com/office/drawing/2014/main" id="{5C5C1D78-2F62-C978-68DE-0C0F50BB01E8}"/>
              </a:ext>
            </a:extLst>
          </p:cNvPr>
          <p:cNvSpPr>
            <a:spLocks noGrp="1"/>
          </p:cNvSpPr>
          <p:nvPr>
            <p:ph type="body" sz="half" idx="2"/>
          </p:nvPr>
        </p:nvSpPr>
        <p:spPr/>
        <p:txBody>
          <a:bodyPr/>
          <a:lstStyle/>
          <a:p>
            <a:endParaRPr lang="en-US" dirty="0"/>
          </a:p>
          <a:p>
            <a:r>
              <a:rPr lang="en-US" dirty="0"/>
              <a:t>Once you are 100% certain there are no leaks, place the cylinder in service by opening the injector valve, opening the valve on the cylinder, and placing the vacuum regulator on standby/in service mode.</a:t>
            </a:r>
          </a:p>
          <a:p>
            <a:endParaRPr lang="en-US" dirty="0"/>
          </a:p>
          <a:p>
            <a:r>
              <a:rPr lang="en-US" dirty="0"/>
              <a:t>Remember: Chlorine gas will cause death! </a:t>
            </a:r>
            <a:r>
              <a:rPr lang="en-US"/>
              <a:t>Be very cautious when handling this chemical specifically</a:t>
            </a:r>
          </a:p>
        </p:txBody>
      </p:sp>
      <p:sp>
        <p:nvSpPr>
          <p:cNvPr id="5" name="Slide Number Placeholder 4">
            <a:extLst>
              <a:ext uri="{FF2B5EF4-FFF2-40B4-BE49-F238E27FC236}">
                <a16:creationId xmlns:a16="http://schemas.microsoft.com/office/drawing/2014/main" id="{D8692E66-C869-D4FF-AB18-DAAEEB42B117}"/>
              </a:ext>
            </a:extLst>
          </p:cNvPr>
          <p:cNvSpPr>
            <a:spLocks noGrp="1"/>
          </p:cNvSpPr>
          <p:nvPr>
            <p:ph type="sldNum" sz="quarter" idx="12"/>
          </p:nvPr>
        </p:nvSpPr>
        <p:spPr/>
        <p:txBody>
          <a:bodyPr/>
          <a:lstStyle/>
          <a:p>
            <a:fld id="{B1FE6DA9-00BB-4AA6-B864-65108A5F5295}" type="slidenum">
              <a:rPr lang="en-US" smtClean="0"/>
              <a:pPr/>
              <a:t>143</a:t>
            </a:fld>
            <a:endParaRPr lang="en-US"/>
          </a:p>
        </p:txBody>
      </p:sp>
    </p:spTree>
    <p:extLst>
      <p:ext uri="{BB962C8B-B14F-4D97-AF65-F5344CB8AC3E}">
        <p14:creationId xmlns:p14="http://schemas.microsoft.com/office/powerpoint/2010/main" val="2747339135"/>
      </p:ext>
    </p:extLst>
  </p:cSld>
  <p:clrMapOvr>
    <a:masterClrMapping/>
  </p:clrMapOvr>
  <p:extLst>
    <p:ext uri="{6950BFC3-D8DA-4A85-94F7-54DA5524770B}">
      <p188:commentRel xmlns:p188="http://schemas.microsoft.com/office/powerpoint/2018/8/main" r:id="rId2"/>
    </p:ext>
  </p:extLs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6F5FA-9560-0E3D-8223-568BBF911E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A51EBB-C46A-C73F-5CCA-EE0E974B4344}"/>
              </a:ext>
            </a:extLst>
          </p:cNvPr>
          <p:cNvSpPr>
            <a:spLocks noGrp="1"/>
          </p:cNvSpPr>
          <p:nvPr>
            <p:ph type="title"/>
          </p:nvPr>
        </p:nvSpPr>
        <p:spPr/>
        <p:txBody>
          <a:bodyPr/>
          <a:lstStyle/>
          <a:p>
            <a:r>
              <a:rPr lang="en-US" dirty="0"/>
              <a:t>Group Discussion</a:t>
            </a:r>
          </a:p>
        </p:txBody>
      </p:sp>
      <p:sp>
        <p:nvSpPr>
          <p:cNvPr id="3" name="Content Placeholder 2">
            <a:extLst>
              <a:ext uri="{FF2B5EF4-FFF2-40B4-BE49-F238E27FC236}">
                <a16:creationId xmlns:a16="http://schemas.microsoft.com/office/drawing/2014/main" id="{D002941B-7787-C32B-0BF8-364725018CFA}"/>
              </a:ext>
            </a:extLst>
          </p:cNvPr>
          <p:cNvSpPr>
            <a:spLocks noGrp="1"/>
          </p:cNvSpPr>
          <p:nvPr>
            <p:ph idx="1"/>
          </p:nvPr>
        </p:nvSpPr>
        <p:spPr/>
        <p:txBody>
          <a:bodyPr/>
          <a:lstStyle/>
          <a:p>
            <a:endParaRPr lang="en-US" dirty="0"/>
          </a:p>
          <a:p>
            <a:endParaRPr lang="en-US" dirty="0"/>
          </a:p>
          <a:p>
            <a:r>
              <a:rPr lang="en-US" dirty="0"/>
              <a:t>Would you drink this glass of water?</a:t>
            </a:r>
          </a:p>
          <a:p>
            <a:pPr lvl="1"/>
            <a:r>
              <a:rPr lang="en-US" dirty="0"/>
              <a:t>Do you think this is safe to drink</a:t>
            </a:r>
          </a:p>
        </p:txBody>
      </p:sp>
      <p:pic>
        <p:nvPicPr>
          <p:cNvPr id="1028" name="Picture 4" descr="Water Glass PNG Image">
            <a:extLst>
              <a:ext uri="{FF2B5EF4-FFF2-40B4-BE49-F238E27FC236}">
                <a16:creationId xmlns:a16="http://schemas.microsoft.com/office/drawing/2014/main" id="{D4F026A8-F258-728A-335D-B036EB608F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3216" y="681037"/>
            <a:ext cx="3260147" cy="489022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91655D2A-D7C4-7E9E-7824-4D62E1E56FC4}"/>
              </a:ext>
            </a:extLst>
          </p:cNvPr>
          <p:cNvSpPr>
            <a:spLocks noGrp="1"/>
          </p:cNvSpPr>
          <p:nvPr>
            <p:ph type="sldNum" sz="quarter" idx="12"/>
          </p:nvPr>
        </p:nvSpPr>
        <p:spPr/>
        <p:txBody>
          <a:bodyPr/>
          <a:lstStyle/>
          <a:p>
            <a:fld id="{B1FE6DA9-00BB-4AA6-B864-65108A5F5295}" type="slidenum">
              <a:rPr lang="en-US" smtClean="0"/>
              <a:pPr/>
              <a:t>144</a:t>
            </a:fld>
            <a:endParaRPr lang="en-US"/>
          </a:p>
        </p:txBody>
      </p:sp>
    </p:spTree>
    <p:extLst>
      <p:ext uri="{BB962C8B-B14F-4D97-AF65-F5344CB8AC3E}">
        <p14:creationId xmlns:p14="http://schemas.microsoft.com/office/powerpoint/2010/main" val="452096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CD2D0-C983-62C1-3ABB-8B61937E0645}"/>
              </a:ext>
            </a:extLst>
          </p:cNvPr>
          <p:cNvSpPr>
            <a:spLocks noGrp="1"/>
          </p:cNvSpPr>
          <p:nvPr>
            <p:ph type="title"/>
          </p:nvPr>
        </p:nvSpPr>
        <p:spPr/>
        <p:txBody>
          <a:bodyPr/>
          <a:lstStyle/>
          <a:p>
            <a:r>
              <a:rPr lang="en-US"/>
              <a:t>Maximum Contaminant Level (MCL)</a:t>
            </a:r>
          </a:p>
        </p:txBody>
      </p:sp>
      <p:sp>
        <p:nvSpPr>
          <p:cNvPr id="3" name="Content Placeholder 2">
            <a:extLst>
              <a:ext uri="{FF2B5EF4-FFF2-40B4-BE49-F238E27FC236}">
                <a16:creationId xmlns:a16="http://schemas.microsoft.com/office/drawing/2014/main" id="{B0F709A2-68AB-73CC-C6B5-9FC61D1F405A}"/>
              </a:ext>
            </a:extLst>
          </p:cNvPr>
          <p:cNvSpPr>
            <a:spLocks noGrp="1"/>
          </p:cNvSpPr>
          <p:nvPr>
            <p:ph idx="1"/>
          </p:nvPr>
        </p:nvSpPr>
        <p:spPr/>
        <p:txBody>
          <a:bodyPr/>
          <a:lstStyle/>
          <a:p>
            <a:r>
              <a:rPr lang="en-US"/>
              <a:t>Maximum permissible level of a contaminant which is delivered to any user of a public water system</a:t>
            </a:r>
          </a:p>
          <a:p>
            <a:endParaRPr lang="en-US"/>
          </a:p>
          <a:p>
            <a:r>
              <a:rPr lang="en-US"/>
              <a:t>Set as close to MCLG as feasible</a:t>
            </a:r>
          </a:p>
        </p:txBody>
      </p:sp>
      <p:sp>
        <p:nvSpPr>
          <p:cNvPr id="5" name="Slide Number Placeholder 4">
            <a:extLst>
              <a:ext uri="{FF2B5EF4-FFF2-40B4-BE49-F238E27FC236}">
                <a16:creationId xmlns:a16="http://schemas.microsoft.com/office/drawing/2014/main" id="{5102188B-11F9-925C-0A39-3093B43A1AFF}"/>
              </a:ext>
            </a:extLst>
          </p:cNvPr>
          <p:cNvSpPr>
            <a:spLocks noGrp="1"/>
          </p:cNvSpPr>
          <p:nvPr>
            <p:ph type="sldNum" sz="quarter" idx="12"/>
          </p:nvPr>
        </p:nvSpPr>
        <p:spPr/>
        <p:txBody>
          <a:bodyPr/>
          <a:lstStyle/>
          <a:p>
            <a:fld id="{B1FE6DA9-00BB-4AA6-B864-65108A5F5295}" type="slidenum">
              <a:rPr lang="en-US" smtClean="0"/>
              <a:pPr/>
              <a:t>15</a:t>
            </a:fld>
            <a:endParaRPr lang="en-US"/>
          </a:p>
        </p:txBody>
      </p:sp>
    </p:spTree>
    <p:extLst>
      <p:ext uri="{BB962C8B-B14F-4D97-AF65-F5344CB8AC3E}">
        <p14:creationId xmlns:p14="http://schemas.microsoft.com/office/powerpoint/2010/main" val="3382043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F63E0-D105-4181-C7AB-8CD906866B13}"/>
              </a:ext>
            </a:extLst>
          </p:cNvPr>
          <p:cNvSpPr>
            <a:spLocks noGrp="1"/>
          </p:cNvSpPr>
          <p:nvPr>
            <p:ph type="title"/>
          </p:nvPr>
        </p:nvSpPr>
        <p:spPr/>
        <p:txBody>
          <a:bodyPr/>
          <a:lstStyle/>
          <a:p>
            <a:r>
              <a:rPr lang="en-US"/>
              <a:t>Maximum Contaminant Level Goal (MCLG)</a:t>
            </a:r>
          </a:p>
        </p:txBody>
      </p:sp>
      <p:sp>
        <p:nvSpPr>
          <p:cNvPr id="3" name="Content Placeholder 2">
            <a:extLst>
              <a:ext uri="{FF2B5EF4-FFF2-40B4-BE49-F238E27FC236}">
                <a16:creationId xmlns:a16="http://schemas.microsoft.com/office/drawing/2014/main" id="{55D491DB-1D26-BD56-B589-C339E0284AC5}"/>
              </a:ext>
            </a:extLst>
          </p:cNvPr>
          <p:cNvSpPr>
            <a:spLocks noGrp="1"/>
          </p:cNvSpPr>
          <p:nvPr>
            <p:ph idx="1"/>
          </p:nvPr>
        </p:nvSpPr>
        <p:spPr/>
        <p:txBody>
          <a:bodyPr/>
          <a:lstStyle/>
          <a:p>
            <a:r>
              <a:rPr lang="en-US" dirty="0"/>
              <a:t>Maximum level of a contaminant at which no known or anticipated adverse health effects occur with an adequate margin of safety</a:t>
            </a:r>
          </a:p>
          <a:p>
            <a:endParaRPr lang="en-US" dirty="0"/>
          </a:p>
          <a:p>
            <a:pPr lvl="1"/>
            <a:r>
              <a:rPr lang="en-US" dirty="0"/>
              <a:t>Non-Enforceable goals based on health effects only</a:t>
            </a:r>
          </a:p>
          <a:p>
            <a:pPr lvl="1"/>
            <a:r>
              <a:rPr lang="en-US" dirty="0"/>
              <a:t>Must be published for each contaminant for which an MCL or treatment technique is set</a:t>
            </a:r>
          </a:p>
        </p:txBody>
      </p:sp>
      <p:sp>
        <p:nvSpPr>
          <p:cNvPr id="5" name="Slide Number Placeholder 4">
            <a:extLst>
              <a:ext uri="{FF2B5EF4-FFF2-40B4-BE49-F238E27FC236}">
                <a16:creationId xmlns:a16="http://schemas.microsoft.com/office/drawing/2014/main" id="{C5DF408F-181B-ED6E-5D77-D2F399FCBC29}"/>
              </a:ext>
            </a:extLst>
          </p:cNvPr>
          <p:cNvSpPr>
            <a:spLocks noGrp="1"/>
          </p:cNvSpPr>
          <p:nvPr>
            <p:ph type="sldNum" sz="quarter" idx="12"/>
          </p:nvPr>
        </p:nvSpPr>
        <p:spPr/>
        <p:txBody>
          <a:bodyPr/>
          <a:lstStyle/>
          <a:p>
            <a:fld id="{B1FE6DA9-00BB-4AA6-B864-65108A5F5295}" type="slidenum">
              <a:rPr lang="en-US" smtClean="0"/>
              <a:pPr/>
              <a:t>16</a:t>
            </a:fld>
            <a:endParaRPr lang="en-US"/>
          </a:p>
        </p:txBody>
      </p:sp>
    </p:spTree>
    <p:extLst>
      <p:ext uri="{BB962C8B-B14F-4D97-AF65-F5344CB8AC3E}">
        <p14:creationId xmlns:p14="http://schemas.microsoft.com/office/powerpoint/2010/main" val="269245298"/>
      </p:ext>
    </p:extLst>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6648D-A300-2896-262C-C3CD14DCB4DC}"/>
              </a:ext>
            </a:extLst>
          </p:cNvPr>
          <p:cNvSpPr>
            <a:spLocks noGrp="1"/>
          </p:cNvSpPr>
          <p:nvPr>
            <p:ph type="title"/>
          </p:nvPr>
        </p:nvSpPr>
        <p:spPr/>
        <p:txBody>
          <a:bodyPr/>
          <a:lstStyle/>
          <a:p>
            <a:r>
              <a:rPr lang="en-US" dirty="0"/>
              <a:t>Key Takeaways MCL vs MCLG</a:t>
            </a:r>
          </a:p>
        </p:txBody>
      </p:sp>
      <p:sp>
        <p:nvSpPr>
          <p:cNvPr id="3" name="Content Placeholder 2">
            <a:extLst>
              <a:ext uri="{FF2B5EF4-FFF2-40B4-BE49-F238E27FC236}">
                <a16:creationId xmlns:a16="http://schemas.microsoft.com/office/drawing/2014/main" id="{EC7B70DC-9F4C-A6E4-0172-A1F479AD917C}"/>
              </a:ext>
            </a:extLst>
          </p:cNvPr>
          <p:cNvSpPr>
            <a:spLocks noGrp="1"/>
          </p:cNvSpPr>
          <p:nvPr>
            <p:ph idx="1"/>
          </p:nvPr>
        </p:nvSpPr>
        <p:spPr/>
        <p:txBody>
          <a:bodyPr/>
          <a:lstStyle/>
          <a:p>
            <a:pPr marL="0" indent="0">
              <a:buNone/>
            </a:pPr>
            <a:endParaRPr lang="en-US" dirty="0"/>
          </a:p>
          <a:p>
            <a:pPr marL="0" indent="0">
              <a:buNone/>
            </a:pPr>
            <a:r>
              <a:rPr lang="en-US" dirty="0"/>
              <a:t>MCL is set at a point there are no known health effects</a:t>
            </a:r>
          </a:p>
          <a:p>
            <a:pPr marL="0" indent="0">
              <a:buNone/>
            </a:pPr>
            <a:endParaRPr lang="en-US" dirty="0"/>
          </a:p>
          <a:p>
            <a:pPr marL="0" indent="0">
              <a:buNone/>
            </a:pPr>
            <a:r>
              <a:rPr lang="en-US" dirty="0"/>
              <a:t>MCLG is set “in a perfect world” that’s what we want it to be</a:t>
            </a:r>
          </a:p>
        </p:txBody>
      </p:sp>
      <p:sp>
        <p:nvSpPr>
          <p:cNvPr id="5" name="Slide Number Placeholder 4">
            <a:extLst>
              <a:ext uri="{FF2B5EF4-FFF2-40B4-BE49-F238E27FC236}">
                <a16:creationId xmlns:a16="http://schemas.microsoft.com/office/drawing/2014/main" id="{C8E55409-FFB9-54FE-4866-BDB5C0BCBD0D}"/>
              </a:ext>
            </a:extLst>
          </p:cNvPr>
          <p:cNvSpPr>
            <a:spLocks noGrp="1"/>
          </p:cNvSpPr>
          <p:nvPr>
            <p:ph type="sldNum" sz="quarter" idx="12"/>
          </p:nvPr>
        </p:nvSpPr>
        <p:spPr/>
        <p:txBody>
          <a:bodyPr/>
          <a:lstStyle/>
          <a:p>
            <a:fld id="{B1FE6DA9-00BB-4AA6-B864-65108A5F5295}" type="slidenum">
              <a:rPr lang="en-US" smtClean="0"/>
              <a:pPr/>
              <a:t>17</a:t>
            </a:fld>
            <a:endParaRPr lang="en-US"/>
          </a:p>
        </p:txBody>
      </p:sp>
    </p:spTree>
    <p:extLst>
      <p:ext uri="{BB962C8B-B14F-4D97-AF65-F5344CB8AC3E}">
        <p14:creationId xmlns:p14="http://schemas.microsoft.com/office/powerpoint/2010/main" val="3800693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DD439-DF91-EDDF-4098-D86C60D6D731}"/>
              </a:ext>
            </a:extLst>
          </p:cNvPr>
          <p:cNvSpPr>
            <a:spLocks noGrp="1"/>
          </p:cNvSpPr>
          <p:nvPr>
            <p:ph type="title"/>
          </p:nvPr>
        </p:nvSpPr>
        <p:spPr/>
        <p:txBody>
          <a:bodyPr/>
          <a:lstStyle/>
          <a:p>
            <a:r>
              <a:rPr lang="en-US"/>
              <a:t>Federal Regulations</a:t>
            </a:r>
          </a:p>
        </p:txBody>
      </p:sp>
      <p:sp>
        <p:nvSpPr>
          <p:cNvPr id="3" name="Content Placeholder 2">
            <a:extLst>
              <a:ext uri="{FF2B5EF4-FFF2-40B4-BE49-F238E27FC236}">
                <a16:creationId xmlns:a16="http://schemas.microsoft.com/office/drawing/2014/main" id="{67EEA850-AC63-A9E1-F220-1BA37BFCC46D}"/>
              </a:ext>
            </a:extLst>
          </p:cNvPr>
          <p:cNvSpPr>
            <a:spLocks noGrp="1"/>
          </p:cNvSpPr>
          <p:nvPr>
            <p:ph idx="1"/>
          </p:nvPr>
        </p:nvSpPr>
        <p:spPr/>
        <p:txBody>
          <a:bodyPr>
            <a:normAutofit/>
          </a:bodyPr>
          <a:lstStyle/>
          <a:p>
            <a:pPr marL="0" indent="0">
              <a:buNone/>
            </a:pPr>
            <a:r>
              <a:rPr lang="en-US" sz="2400" b="1" dirty="0"/>
              <a:t>The Federal Regulations for Public Water Systems can be found at:</a:t>
            </a:r>
            <a:r>
              <a:rPr lang="en-US" sz="2400" b="1" u="sng" dirty="0"/>
              <a:t> </a:t>
            </a:r>
          </a:p>
          <a:p>
            <a:pPr marL="0" indent="0">
              <a:buNone/>
            </a:pPr>
            <a:endParaRPr lang="en-US" dirty="0"/>
          </a:p>
          <a:p>
            <a:r>
              <a:rPr lang="en-US" dirty="0"/>
              <a:t>40 CFR § 141 – National Primary Drinking Water Regulations</a:t>
            </a:r>
          </a:p>
          <a:p>
            <a:endParaRPr lang="en-US" dirty="0"/>
          </a:p>
          <a:p>
            <a:r>
              <a:rPr lang="en-US" dirty="0"/>
              <a:t>40 CFR § 142 – Implementation of the Public Water System Supervision Program</a:t>
            </a:r>
          </a:p>
          <a:p>
            <a:endParaRPr lang="en-US" dirty="0"/>
          </a:p>
          <a:p>
            <a:r>
              <a:rPr lang="en-US" dirty="0"/>
              <a:t>40 CFR § 143 – National Secondary Drinking Water Regulations</a:t>
            </a:r>
          </a:p>
        </p:txBody>
      </p:sp>
      <p:sp>
        <p:nvSpPr>
          <p:cNvPr id="5" name="Slide Number Placeholder 4">
            <a:extLst>
              <a:ext uri="{FF2B5EF4-FFF2-40B4-BE49-F238E27FC236}">
                <a16:creationId xmlns:a16="http://schemas.microsoft.com/office/drawing/2014/main" id="{8867BB05-4C9D-56DB-8EC2-32C482B22242}"/>
              </a:ext>
            </a:extLst>
          </p:cNvPr>
          <p:cNvSpPr>
            <a:spLocks noGrp="1"/>
          </p:cNvSpPr>
          <p:nvPr>
            <p:ph type="sldNum" sz="quarter" idx="12"/>
          </p:nvPr>
        </p:nvSpPr>
        <p:spPr/>
        <p:txBody>
          <a:bodyPr/>
          <a:lstStyle/>
          <a:p>
            <a:fld id="{B1FE6DA9-00BB-4AA6-B864-65108A5F5295}" type="slidenum">
              <a:rPr lang="en-US" smtClean="0"/>
              <a:pPr/>
              <a:t>18</a:t>
            </a:fld>
            <a:endParaRPr lang="en-US"/>
          </a:p>
        </p:txBody>
      </p:sp>
    </p:spTree>
    <p:extLst>
      <p:ext uri="{BB962C8B-B14F-4D97-AF65-F5344CB8AC3E}">
        <p14:creationId xmlns:p14="http://schemas.microsoft.com/office/powerpoint/2010/main" val="1640280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3D46D-FEA4-B2AF-5224-9CB3BA5232E4}"/>
              </a:ext>
            </a:extLst>
          </p:cNvPr>
          <p:cNvSpPr>
            <a:spLocks noGrp="1"/>
          </p:cNvSpPr>
          <p:nvPr>
            <p:ph type="title"/>
          </p:nvPr>
        </p:nvSpPr>
        <p:spPr/>
        <p:txBody>
          <a:bodyPr/>
          <a:lstStyle/>
          <a:p>
            <a:r>
              <a:rPr lang="en-US"/>
              <a:t>40 CFR § 141</a:t>
            </a:r>
          </a:p>
        </p:txBody>
      </p:sp>
      <p:sp>
        <p:nvSpPr>
          <p:cNvPr id="3" name="Content Placeholder 2">
            <a:extLst>
              <a:ext uri="{FF2B5EF4-FFF2-40B4-BE49-F238E27FC236}">
                <a16:creationId xmlns:a16="http://schemas.microsoft.com/office/drawing/2014/main" id="{1EDB5489-F4F6-095B-9B9C-C37110008B88}"/>
              </a:ext>
            </a:extLst>
          </p:cNvPr>
          <p:cNvSpPr>
            <a:spLocks noGrp="1"/>
          </p:cNvSpPr>
          <p:nvPr>
            <p:ph idx="1"/>
          </p:nvPr>
        </p:nvSpPr>
        <p:spPr/>
        <p:txBody>
          <a:bodyPr/>
          <a:lstStyle/>
          <a:p>
            <a:pPr marL="0" indent="0">
              <a:buNone/>
            </a:pPr>
            <a:r>
              <a:rPr lang="en-US"/>
              <a:t>National Primary Drinking Water Regulations</a:t>
            </a:r>
          </a:p>
          <a:p>
            <a:pPr marL="0" indent="0">
              <a:buNone/>
            </a:pPr>
            <a:endParaRPr lang="en-US"/>
          </a:p>
          <a:p>
            <a:r>
              <a:rPr lang="en-US"/>
              <a:t>Set to protect public health</a:t>
            </a:r>
          </a:p>
          <a:p>
            <a:endParaRPr lang="en-US"/>
          </a:p>
          <a:p>
            <a:r>
              <a:rPr lang="en-US"/>
              <a:t>Contain Enforceable Regulations</a:t>
            </a:r>
          </a:p>
          <a:p>
            <a:endParaRPr lang="en-US"/>
          </a:p>
          <a:p>
            <a:r>
              <a:rPr lang="en-US"/>
              <a:t>Contain the MCLs and Requirements for monitoring and treatment</a:t>
            </a:r>
          </a:p>
          <a:p>
            <a:pPr marL="0" indent="0">
              <a:buNone/>
            </a:pPr>
            <a:endParaRPr lang="en-US"/>
          </a:p>
        </p:txBody>
      </p:sp>
      <p:sp>
        <p:nvSpPr>
          <p:cNvPr id="5" name="Slide Number Placeholder 4">
            <a:extLst>
              <a:ext uri="{FF2B5EF4-FFF2-40B4-BE49-F238E27FC236}">
                <a16:creationId xmlns:a16="http://schemas.microsoft.com/office/drawing/2014/main" id="{0A930702-E9B6-DBEE-FD9E-05937DAA03E0}"/>
              </a:ext>
            </a:extLst>
          </p:cNvPr>
          <p:cNvSpPr>
            <a:spLocks noGrp="1"/>
          </p:cNvSpPr>
          <p:nvPr>
            <p:ph type="sldNum" sz="quarter" idx="12"/>
          </p:nvPr>
        </p:nvSpPr>
        <p:spPr/>
        <p:txBody>
          <a:bodyPr/>
          <a:lstStyle/>
          <a:p>
            <a:fld id="{B1FE6DA9-00BB-4AA6-B864-65108A5F5295}" type="slidenum">
              <a:rPr lang="en-US" smtClean="0"/>
              <a:pPr/>
              <a:t>19</a:t>
            </a:fld>
            <a:endParaRPr lang="en-US"/>
          </a:p>
        </p:txBody>
      </p:sp>
    </p:spTree>
    <p:extLst>
      <p:ext uri="{BB962C8B-B14F-4D97-AF65-F5344CB8AC3E}">
        <p14:creationId xmlns:p14="http://schemas.microsoft.com/office/powerpoint/2010/main" val="276804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ABFDB-0B5D-8ADF-6E33-90AD55CB5205}"/>
              </a:ext>
            </a:extLst>
          </p:cNvPr>
          <p:cNvSpPr>
            <a:spLocks noGrp="1"/>
          </p:cNvSpPr>
          <p:nvPr>
            <p:ph type="title"/>
          </p:nvPr>
        </p:nvSpPr>
        <p:spPr/>
        <p:txBody>
          <a:bodyPr/>
          <a:lstStyle/>
          <a:p>
            <a:r>
              <a:rPr lang="en-US"/>
              <a:t>Why are we here</a:t>
            </a:r>
          </a:p>
        </p:txBody>
      </p:sp>
      <p:sp>
        <p:nvSpPr>
          <p:cNvPr id="3" name="Content Placeholder 2">
            <a:extLst>
              <a:ext uri="{FF2B5EF4-FFF2-40B4-BE49-F238E27FC236}">
                <a16:creationId xmlns:a16="http://schemas.microsoft.com/office/drawing/2014/main" id="{1657B0E1-1C94-8CC6-7679-E1B39F7C0FD4}"/>
              </a:ext>
            </a:extLst>
          </p:cNvPr>
          <p:cNvSpPr>
            <a:spLocks noGrp="1"/>
          </p:cNvSpPr>
          <p:nvPr>
            <p:ph idx="1"/>
          </p:nvPr>
        </p:nvSpPr>
        <p:spPr/>
        <p:txBody>
          <a:bodyPr>
            <a:normAutofit/>
          </a:bodyPr>
          <a:lstStyle/>
          <a:p>
            <a:pPr marL="0" indent="0">
              <a:buNone/>
            </a:pPr>
            <a:endParaRPr lang="en-US" dirty="0"/>
          </a:p>
          <a:p>
            <a:r>
              <a:rPr lang="en-US" dirty="0"/>
              <a:t>Because you are now a part of the “Multi-Barrier” approach to protect the community’s drinking water</a:t>
            </a:r>
          </a:p>
          <a:p>
            <a:endParaRPr lang="en-US" dirty="0"/>
          </a:p>
          <a:p>
            <a:r>
              <a:rPr lang="en-US" dirty="0"/>
              <a:t>The decisions you now make directly affects the entire community</a:t>
            </a:r>
          </a:p>
          <a:p>
            <a:endParaRPr lang="en-US" dirty="0"/>
          </a:p>
          <a:p>
            <a:r>
              <a:rPr lang="en-US" dirty="0"/>
              <a:t>We are all in this together, every operator must have the same basic knowledge to perform their job to the best of their ability</a:t>
            </a:r>
          </a:p>
        </p:txBody>
      </p:sp>
      <p:sp>
        <p:nvSpPr>
          <p:cNvPr id="5" name="Slide Number Placeholder 4">
            <a:extLst>
              <a:ext uri="{FF2B5EF4-FFF2-40B4-BE49-F238E27FC236}">
                <a16:creationId xmlns:a16="http://schemas.microsoft.com/office/drawing/2014/main" id="{843251FB-04F3-6B23-ECB5-511A4CE289D6}"/>
              </a:ext>
            </a:extLst>
          </p:cNvPr>
          <p:cNvSpPr>
            <a:spLocks noGrp="1"/>
          </p:cNvSpPr>
          <p:nvPr>
            <p:ph type="sldNum" sz="quarter" idx="12"/>
          </p:nvPr>
        </p:nvSpPr>
        <p:spPr/>
        <p:txBody>
          <a:bodyPr/>
          <a:lstStyle/>
          <a:p>
            <a:fld id="{B1FE6DA9-00BB-4AA6-B864-65108A5F5295}" type="slidenum">
              <a:rPr lang="en-US" smtClean="0"/>
              <a:pPr/>
              <a:t>2</a:t>
            </a:fld>
            <a:endParaRPr lang="en-US"/>
          </a:p>
        </p:txBody>
      </p:sp>
    </p:spTree>
    <p:extLst>
      <p:ext uri="{BB962C8B-B14F-4D97-AF65-F5344CB8AC3E}">
        <p14:creationId xmlns:p14="http://schemas.microsoft.com/office/powerpoint/2010/main" val="17721089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70DC1-3F96-3654-E04D-789FF039DF16}"/>
              </a:ext>
            </a:extLst>
          </p:cNvPr>
          <p:cNvSpPr>
            <a:spLocks noGrp="1"/>
          </p:cNvSpPr>
          <p:nvPr>
            <p:ph type="title"/>
          </p:nvPr>
        </p:nvSpPr>
        <p:spPr/>
        <p:txBody>
          <a:bodyPr/>
          <a:lstStyle/>
          <a:p>
            <a:r>
              <a:rPr lang="en-US"/>
              <a:t>40 CFR § 142</a:t>
            </a:r>
          </a:p>
        </p:txBody>
      </p:sp>
      <p:sp>
        <p:nvSpPr>
          <p:cNvPr id="3" name="Content Placeholder 2">
            <a:extLst>
              <a:ext uri="{FF2B5EF4-FFF2-40B4-BE49-F238E27FC236}">
                <a16:creationId xmlns:a16="http://schemas.microsoft.com/office/drawing/2014/main" id="{9057B3D1-90BB-1217-19F1-0F5DE427A788}"/>
              </a:ext>
            </a:extLst>
          </p:cNvPr>
          <p:cNvSpPr>
            <a:spLocks noGrp="1"/>
          </p:cNvSpPr>
          <p:nvPr>
            <p:ph idx="1"/>
          </p:nvPr>
        </p:nvSpPr>
        <p:spPr/>
        <p:txBody>
          <a:bodyPr/>
          <a:lstStyle/>
          <a:p>
            <a:r>
              <a:rPr lang="en-US" dirty="0"/>
              <a:t>Covers how States, Tribes, and the EPA implement the Public Water System Supervision Program (PWSS)</a:t>
            </a:r>
          </a:p>
          <a:p>
            <a:endParaRPr lang="en-US" dirty="0"/>
          </a:p>
          <a:p>
            <a:r>
              <a:rPr lang="en-US" dirty="0"/>
              <a:t>Provides for </a:t>
            </a:r>
            <a:r>
              <a:rPr lang="en-US" b="1" dirty="0"/>
              <a:t>delegation</a:t>
            </a:r>
            <a:r>
              <a:rPr lang="en-US" dirty="0"/>
              <a:t> to states or tribes with oversight of the EPA</a:t>
            </a:r>
          </a:p>
          <a:p>
            <a:r>
              <a:rPr lang="en-US" b="1" dirty="0"/>
              <a:t>Grants Primacy </a:t>
            </a:r>
            <a:r>
              <a:rPr lang="en-US" dirty="0"/>
              <a:t>to state regulatory agencies (WVBPH/OEHS)</a:t>
            </a:r>
          </a:p>
          <a:p>
            <a:r>
              <a:rPr lang="en-US" dirty="0"/>
              <a:t>Provides for Federal Enforcement</a:t>
            </a:r>
          </a:p>
          <a:p>
            <a:r>
              <a:rPr lang="en-US" dirty="0"/>
              <a:t>Primacy can be revoked for not monitoring correctly</a:t>
            </a:r>
          </a:p>
          <a:p>
            <a:endParaRPr lang="en-US" dirty="0"/>
          </a:p>
        </p:txBody>
      </p:sp>
      <p:sp>
        <p:nvSpPr>
          <p:cNvPr id="5" name="Slide Number Placeholder 4">
            <a:extLst>
              <a:ext uri="{FF2B5EF4-FFF2-40B4-BE49-F238E27FC236}">
                <a16:creationId xmlns:a16="http://schemas.microsoft.com/office/drawing/2014/main" id="{186B9481-E0BC-5103-CA9A-63867DC3F493}"/>
              </a:ext>
            </a:extLst>
          </p:cNvPr>
          <p:cNvSpPr>
            <a:spLocks noGrp="1"/>
          </p:cNvSpPr>
          <p:nvPr>
            <p:ph type="sldNum" sz="quarter" idx="12"/>
          </p:nvPr>
        </p:nvSpPr>
        <p:spPr/>
        <p:txBody>
          <a:bodyPr/>
          <a:lstStyle/>
          <a:p>
            <a:fld id="{B1FE6DA9-00BB-4AA6-B864-65108A5F5295}" type="slidenum">
              <a:rPr lang="en-US" smtClean="0"/>
              <a:pPr/>
              <a:t>20</a:t>
            </a:fld>
            <a:endParaRPr lang="en-US"/>
          </a:p>
        </p:txBody>
      </p:sp>
    </p:spTree>
    <p:extLst>
      <p:ext uri="{BB962C8B-B14F-4D97-AF65-F5344CB8AC3E}">
        <p14:creationId xmlns:p14="http://schemas.microsoft.com/office/powerpoint/2010/main" val="1039737566"/>
      </p:ext>
    </p:extLst>
  </p:cSld>
  <p:clrMapOvr>
    <a:masterClrMapping/>
  </p:clrMapOvr>
  <p:extLst>
    <p:ext uri="{6950BFC3-D8DA-4A85-94F7-54DA5524770B}">
      <p188:commentRel xmlns:p188="http://schemas.microsoft.com/office/powerpoint/2018/8/main" r:id="rId2"/>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4FE2E-1977-2E28-F447-6C22CAC49EAE}"/>
              </a:ext>
            </a:extLst>
          </p:cNvPr>
          <p:cNvSpPr>
            <a:spLocks noGrp="1"/>
          </p:cNvSpPr>
          <p:nvPr>
            <p:ph type="title"/>
          </p:nvPr>
        </p:nvSpPr>
        <p:spPr/>
        <p:txBody>
          <a:bodyPr/>
          <a:lstStyle/>
          <a:p>
            <a:r>
              <a:rPr lang="en-US"/>
              <a:t>40 CFR § 143</a:t>
            </a:r>
          </a:p>
        </p:txBody>
      </p:sp>
      <p:sp>
        <p:nvSpPr>
          <p:cNvPr id="3" name="Content Placeholder 2">
            <a:extLst>
              <a:ext uri="{FF2B5EF4-FFF2-40B4-BE49-F238E27FC236}">
                <a16:creationId xmlns:a16="http://schemas.microsoft.com/office/drawing/2014/main" id="{0CCD5601-634C-146A-A565-5C8A43E4BC19}"/>
              </a:ext>
            </a:extLst>
          </p:cNvPr>
          <p:cNvSpPr>
            <a:spLocks noGrp="1"/>
          </p:cNvSpPr>
          <p:nvPr>
            <p:ph idx="1"/>
          </p:nvPr>
        </p:nvSpPr>
        <p:spPr/>
        <p:txBody>
          <a:bodyPr/>
          <a:lstStyle/>
          <a:p>
            <a:r>
              <a:rPr lang="en-US" dirty="0"/>
              <a:t>The National Secondary Drinking Water Regulations</a:t>
            </a:r>
          </a:p>
          <a:p>
            <a:endParaRPr lang="en-US" dirty="0"/>
          </a:p>
          <a:p>
            <a:r>
              <a:rPr lang="en-US" dirty="0"/>
              <a:t>Contains Secondary MCLs (SMCLs)</a:t>
            </a:r>
          </a:p>
          <a:p>
            <a:r>
              <a:rPr lang="en-US" dirty="0"/>
              <a:t>Recommended Standards that relate to the acceptability of drinking water to consumers (Taste and Odor)</a:t>
            </a:r>
          </a:p>
          <a:p>
            <a:r>
              <a:rPr lang="en-US" dirty="0"/>
              <a:t>Not enforceable standards except for exceedance of fluoride SMCL</a:t>
            </a:r>
          </a:p>
        </p:txBody>
      </p:sp>
      <p:sp>
        <p:nvSpPr>
          <p:cNvPr id="5" name="Slide Number Placeholder 4">
            <a:extLst>
              <a:ext uri="{FF2B5EF4-FFF2-40B4-BE49-F238E27FC236}">
                <a16:creationId xmlns:a16="http://schemas.microsoft.com/office/drawing/2014/main" id="{12537112-DECA-6895-C382-E1BC769A49E5}"/>
              </a:ext>
            </a:extLst>
          </p:cNvPr>
          <p:cNvSpPr>
            <a:spLocks noGrp="1"/>
          </p:cNvSpPr>
          <p:nvPr>
            <p:ph type="sldNum" sz="quarter" idx="12"/>
          </p:nvPr>
        </p:nvSpPr>
        <p:spPr/>
        <p:txBody>
          <a:bodyPr/>
          <a:lstStyle/>
          <a:p>
            <a:fld id="{B1FE6DA9-00BB-4AA6-B864-65108A5F5295}" type="slidenum">
              <a:rPr lang="en-US" smtClean="0"/>
              <a:pPr/>
              <a:t>21</a:t>
            </a:fld>
            <a:endParaRPr lang="en-US"/>
          </a:p>
        </p:txBody>
      </p:sp>
    </p:spTree>
    <p:extLst>
      <p:ext uri="{BB962C8B-B14F-4D97-AF65-F5344CB8AC3E}">
        <p14:creationId xmlns:p14="http://schemas.microsoft.com/office/powerpoint/2010/main" val="24337293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able&#10;&#10;Description automatically generated">
            <a:extLst>
              <a:ext uri="{FF2B5EF4-FFF2-40B4-BE49-F238E27FC236}">
                <a16:creationId xmlns:a16="http://schemas.microsoft.com/office/drawing/2014/main" id="{4E1A5BF5-6085-4256-B1F4-84838DC7E7F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01232" y="28575"/>
            <a:ext cx="8637961" cy="6005811"/>
          </a:xfrm>
        </p:spPr>
      </p:pic>
      <p:sp>
        <p:nvSpPr>
          <p:cNvPr id="4" name="Slide Number Placeholder 3">
            <a:extLst>
              <a:ext uri="{FF2B5EF4-FFF2-40B4-BE49-F238E27FC236}">
                <a16:creationId xmlns:a16="http://schemas.microsoft.com/office/drawing/2014/main" id="{599E7119-EC39-468D-8F90-3C72F3486925}"/>
              </a:ext>
            </a:extLst>
          </p:cNvPr>
          <p:cNvSpPr>
            <a:spLocks noGrp="1"/>
          </p:cNvSpPr>
          <p:nvPr>
            <p:ph type="sldNum" sz="quarter" idx="12"/>
          </p:nvPr>
        </p:nvSpPr>
        <p:spPr/>
        <p:txBody>
          <a:bodyPr/>
          <a:lstStyle/>
          <a:p>
            <a:fld id="{807F70D4-1482-4450-8BA9-4ADE3D9E4F91}" type="slidenum">
              <a:rPr lang="en-US" smtClean="0"/>
              <a:t>22</a:t>
            </a:fld>
            <a:endParaRPr lang="en-US"/>
          </a:p>
        </p:txBody>
      </p:sp>
      <p:sp>
        <p:nvSpPr>
          <p:cNvPr id="8" name="Rectangle 7">
            <a:extLst>
              <a:ext uri="{FF2B5EF4-FFF2-40B4-BE49-F238E27FC236}">
                <a16:creationId xmlns:a16="http://schemas.microsoft.com/office/drawing/2014/main" id="{84F8E966-8EDF-4A0F-B9E5-FA3314F0D946}"/>
              </a:ext>
            </a:extLst>
          </p:cNvPr>
          <p:cNvSpPr/>
          <p:nvPr/>
        </p:nvSpPr>
        <p:spPr>
          <a:xfrm>
            <a:off x="2828925" y="327341"/>
            <a:ext cx="652604" cy="2060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7D50B76-62C4-4340-822C-6D8AA9FB49A8}"/>
              </a:ext>
            </a:extLst>
          </p:cNvPr>
          <p:cNvSpPr/>
          <p:nvPr/>
        </p:nvSpPr>
        <p:spPr>
          <a:xfrm>
            <a:off x="1939622" y="171952"/>
            <a:ext cx="134728" cy="155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79D32C2-66DB-45EC-97E9-E948CEDBE2E1}"/>
              </a:ext>
            </a:extLst>
          </p:cNvPr>
          <p:cNvSpPr txBox="1"/>
          <p:nvPr/>
        </p:nvSpPr>
        <p:spPr>
          <a:xfrm>
            <a:off x="1870205" y="123098"/>
            <a:ext cx="261610" cy="276999"/>
          </a:xfrm>
          <a:prstGeom prst="rect">
            <a:avLst/>
          </a:prstGeom>
          <a:noFill/>
        </p:spPr>
        <p:txBody>
          <a:bodyPr wrap="none" rtlCol="0">
            <a:spAutoFit/>
          </a:bodyPr>
          <a:lstStyle/>
          <a:p>
            <a:r>
              <a:rPr lang="en-US" sz="1200" b="1">
                <a:latin typeface="Times New Roman" panose="02020603050405020304" pitchFamily="18" charset="0"/>
                <a:cs typeface="Times New Roman" panose="02020603050405020304" pitchFamily="18" charset="0"/>
              </a:rPr>
              <a:t>1</a:t>
            </a:r>
          </a:p>
        </p:txBody>
      </p:sp>
      <p:sp>
        <p:nvSpPr>
          <p:cNvPr id="3" name="TextBox 2">
            <a:extLst>
              <a:ext uri="{FF2B5EF4-FFF2-40B4-BE49-F238E27FC236}">
                <a16:creationId xmlns:a16="http://schemas.microsoft.com/office/drawing/2014/main" id="{7F10D79A-2F91-1C65-C50F-7BD3C603782F}"/>
              </a:ext>
            </a:extLst>
          </p:cNvPr>
          <p:cNvSpPr txBox="1"/>
          <p:nvPr/>
        </p:nvSpPr>
        <p:spPr>
          <a:xfrm>
            <a:off x="8380384" y="200042"/>
            <a:ext cx="3613682" cy="400110"/>
          </a:xfrm>
          <a:prstGeom prst="rect">
            <a:avLst/>
          </a:prstGeom>
          <a:noFill/>
        </p:spPr>
        <p:txBody>
          <a:bodyPr wrap="none" rtlCol="0">
            <a:spAutoFit/>
          </a:bodyPr>
          <a:lstStyle/>
          <a:p>
            <a:r>
              <a:rPr lang="en-US" sz="2000" b="1">
                <a:solidFill>
                  <a:srgbClr val="FF0000"/>
                </a:solidFill>
              </a:rPr>
              <a:t>Over 90 primary standards!</a:t>
            </a:r>
          </a:p>
        </p:txBody>
      </p:sp>
    </p:spTree>
    <p:extLst>
      <p:ext uri="{BB962C8B-B14F-4D97-AF65-F5344CB8AC3E}">
        <p14:creationId xmlns:p14="http://schemas.microsoft.com/office/powerpoint/2010/main" val="2623841945"/>
      </p:ext>
    </p:extLst>
  </p:cSld>
  <p:clrMapOvr>
    <a:masterClrMapping/>
  </p:clrMapOvr>
  <p:extLst>
    <p:ext uri="{6950BFC3-D8DA-4A85-94F7-54DA5524770B}">
      <p188:commentRel xmlns:p188="http://schemas.microsoft.com/office/powerpoint/2018/8/main" r:id="rId2"/>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able&#10;&#10;Description automatically generated">
            <a:extLst>
              <a:ext uri="{FF2B5EF4-FFF2-40B4-BE49-F238E27FC236}">
                <a16:creationId xmlns:a16="http://schemas.microsoft.com/office/drawing/2014/main" id="{A71693EC-B8AD-486D-8D81-5920EFA93D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88313" y="109064"/>
            <a:ext cx="6993912" cy="6748936"/>
          </a:xfrm>
        </p:spPr>
      </p:pic>
      <p:sp>
        <p:nvSpPr>
          <p:cNvPr id="4" name="Slide Number Placeholder 3">
            <a:extLst>
              <a:ext uri="{FF2B5EF4-FFF2-40B4-BE49-F238E27FC236}">
                <a16:creationId xmlns:a16="http://schemas.microsoft.com/office/drawing/2014/main" id="{9381A26F-B5A6-4A9D-9D61-9D96EF80AE7C}"/>
              </a:ext>
            </a:extLst>
          </p:cNvPr>
          <p:cNvSpPr>
            <a:spLocks noGrp="1"/>
          </p:cNvSpPr>
          <p:nvPr>
            <p:ph type="sldNum" sz="quarter" idx="12"/>
          </p:nvPr>
        </p:nvSpPr>
        <p:spPr/>
        <p:txBody>
          <a:bodyPr/>
          <a:lstStyle/>
          <a:p>
            <a:fld id="{807F70D4-1482-4450-8BA9-4ADE3D9E4F91}" type="slidenum">
              <a:rPr lang="en-US" smtClean="0"/>
              <a:t>23</a:t>
            </a:fld>
            <a:endParaRPr lang="en-US"/>
          </a:p>
        </p:txBody>
      </p:sp>
      <p:sp>
        <p:nvSpPr>
          <p:cNvPr id="7" name="Rectangle 6">
            <a:extLst>
              <a:ext uri="{FF2B5EF4-FFF2-40B4-BE49-F238E27FC236}">
                <a16:creationId xmlns:a16="http://schemas.microsoft.com/office/drawing/2014/main" id="{FA91A3A5-0766-43B0-BE7D-A5C60424A6DE}"/>
              </a:ext>
            </a:extLst>
          </p:cNvPr>
          <p:cNvSpPr/>
          <p:nvPr/>
        </p:nvSpPr>
        <p:spPr>
          <a:xfrm>
            <a:off x="3957331" y="461576"/>
            <a:ext cx="914400" cy="2258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714CC47-1202-44E4-9527-52EE9589BB1B}"/>
              </a:ext>
            </a:extLst>
          </p:cNvPr>
          <p:cNvSpPr/>
          <p:nvPr/>
        </p:nvSpPr>
        <p:spPr>
          <a:xfrm>
            <a:off x="3511434" y="240768"/>
            <a:ext cx="134728" cy="155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C3D0129-1468-43B7-8A5D-A5E844ECFF9F}"/>
              </a:ext>
            </a:extLst>
          </p:cNvPr>
          <p:cNvSpPr txBox="1"/>
          <p:nvPr/>
        </p:nvSpPr>
        <p:spPr>
          <a:xfrm>
            <a:off x="3442017" y="191914"/>
            <a:ext cx="261610" cy="276999"/>
          </a:xfrm>
          <a:prstGeom prst="rect">
            <a:avLst/>
          </a:prstGeom>
          <a:noFill/>
        </p:spPr>
        <p:txBody>
          <a:bodyPr wrap="none" rtlCol="0">
            <a:spAutoFit/>
          </a:bodyPr>
          <a:lstStyle/>
          <a:p>
            <a:r>
              <a:rPr lang="en-US" sz="1200" b="1">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21549617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723B0-CA20-E5BB-536E-B67ED6BFE336}"/>
              </a:ext>
            </a:extLst>
          </p:cNvPr>
          <p:cNvSpPr>
            <a:spLocks noGrp="1"/>
          </p:cNvSpPr>
          <p:nvPr>
            <p:ph type="title"/>
          </p:nvPr>
        </p:nvSpPr>
        <p:spPr/>
        <p:txBody>
          <a:bodyPr/>
          <a:lstStyle/>
          <a:p>
            <a:r>
              <a:rPr lang="en-US"/>
              <a:t>What is a Public Water System?</a:t>
            </a:r>
          </a:p>
        </p:txBody>
      </p:sp>
      <p:sp>
        <p:nvSpPr>
          <p:cNvPr id="3" name="Content Placeholder 2">
            <a:extLst>
              <a:ext uri="{FF2B5EF4-FFF2-40B4-BE49-F238E27FC236}">
                <a16:creationId xmlns:a16="http://schemas.microsoft.com/office/drawing/2014/main" id="{FE2CB5D8-3FC4-C356-FFD1-101D069C413E}"/>
              </a:ext>
            </a:extLst>
          </p:cNvPr>
          <p:cNvSpPr>
            <a:spLocks noGrp="1"/>
          </p:cNvSpPr>
          <p:nvPr>
            <p:ph idx="1"/>
          </p:nvPr>
        </p:nvSpPr>
        <p:spPr/>
        <p:txBody>
          <a:bodyPr/>
          <a:lstStyle/>
          <a:p>
            <a:r>
              <a:rPr lang="en-US"/>
              <a:t>Any water supply or system that regularly supplies or offers to supply water for human consumption</a:t>
            </a:r>
          </a:p>
          <a:p>
            <a:pPr lvl="1"/>
            <a:r>
              <a:rPr lang="en-US"/>
              <a:t>Water is served through pipes or other constructed conveyances</a:t>
            </a:r>
          </a:p>
          <a:p>
            <a:pPr lvl="1"/>
            <a:endParaRPr lang="en-US"/>
          </a:p>
          <a:p>
            <a:pPr lvl="1"/>
            <a:r>
              <a:rPr lang="en-US"/>
              <a:t>Must serve </a:t>
            </a:r>
            <a:r>
              <a:rPr lang="en-US" b="1"/>
              <a:t>at least</a:t>
            </a:r>
            <a:r>
              <a:rPr lang="en-US"/>
              <a:t> an average of twenty-five (25) individuals per day for at least sixty (60) days of the year </a:t>
            </a:r>
            <a:r>
              <a:rPr lang="en-US" b="1" u="sng"/>
              <a:t>OR</a:t>
            </a:r>
            <a:r>
              <a:rPr lang="en-US"/>
              <a:t> has at least 15 service connections</a:t>
            </a:r>
          </a:p>
        </p:txBody>
      </p:sp>
      <p:sp>
        <p:nvSpPr>
          <p:cNvPr id="5" name="Slide Number Placeholder 4">
            <a:extLst>
              <a:ext uri="{FF2B5EF4-FFF2-40B4-BE49-F238E27FC236}">
                <a16:creationId xmlns:a16="http://schemas.microsoft.com/office/drawing/2014/main" id="{F2FA14B9-4CBC-B1CF-B81D-2F83D336B0C7}"/>
              </a:ext>
            </a:extLst>
          </p:cNvPr>
          <p:cNvSpPr>
            <a:spLocks noGrp="1"/>
          </p:cNvSpPr>
          <p:nvPr>
            <p:ph type="sldNum" sz="quarter" idx="12"/>
          </p:nvPr>
        </p:nvSpPr>
        <p:spPr/>
        <p:txBody>
          <a:bodyPr/>
          <a:lstStyle/>
          <a:p>
            <a:fld id="{B1FE6DA9-00BB-4AA6-B864-65108A5F5295}" type="slidenum">
              <a:rPr lang="en-US" smtClean="0"/>
              <a:pPr/>
              <a:t>24</a:t>
            </a:fld>
            <a:endParaRPr lang="en-US"/>
          </a:p>
        </p:txBody>
      </p:sp>
    </p:spTree>
    <p:extLst>
      <p:ext uri="{BB962C8B-B14F-4D97-AF65-F5344CB8AC3E}">
        <p14:creationId xmlns:p14="http://schemas.microsoft.com/office/powerpoint/2010/main" val="18520837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F16F-105E-AFAE-665B-0E266D53D950}"/>
              </a:ext>
            </a:extLst>
          </p:cNvPr>
          <p:cNvSpPr>
            <a:spLocks noGrp="1"/>
          </p:cNvSpPr>
          <p:nvPr>
            <p:ph type="title"/>
          </p:nvPr>
        </p:nvSpPr>
        <p:spPr/>
        <p:txBody>
          <a:bodyPr/>
          <a:lstStyle/>
          <a:p>
            <a:r>
              <a:rPr lang="en-US"/>
              <a:t>Transient/Non-Transient – Community/Non-Community</a:t>
            </a:r>
          </a:p>
        </p:txBody>
      </p:sp>
      <p:sp>
        <p:nvSpPr>
          <p:cNvPr id="3" name="Content Placeholder 2">
            <a:extLst>
              <a:ext uri="{FF2B5EF4-FFF2-40B4-BE49-F238E27FC236}">
                <a16:creationId xmlns:a16="http://schemas.microsoft.com/office/drawing/2014/main" id="{2E67BE1B-F537-0EF8-8046-5870583F98C2}"/>
              </a:ext>
            </a:extLst>
          </p:cNvPr>
          <p:cNvSpPr>
            <a:spLocks noGrp="1"/>
          </p:cNvSpPr>
          <p:nvPr>
            <p:ph idx="1"/>
          </p:nvPr>
        </p:nvSpPr>
        <p:spPr/>
        <p:txBody>
          <a:bodyPr vert="horz" lIns="91440" tIns="45720" rIns="91440" bIns="45720" rtlCol="0" anchor="t">
            <a:normAutofit/>
          </a:bodyPr>
          <a:lstStyle/>
          <a:p>
            <a:r>
              <a:rPr lang="en-US" dirty="0"/>
              <a:t>Classification continues to get more specific. There are 4 different types of Public Water Systems used to describe the community is serves </a:t>
            </a:r>
          </a:p>
          <a:p>
            <a:pPr lvl="1">
              <a:buFont typeface="Courier New" panose="020B0604020202020204" pitchFamily="34" charset="0"/>
              <a:buChar char="o"/>
            </a:pPr>
            <a:r>
              <a:rPr lang="en-US" dirty="0"/>
              <a:t>Community Water System</a:t>
            </a:r>
          </a:p>
          <a:p>
            <a:pPr lvl="1">
              <a:buFont typeface="Courier New" panose="020B0604020202020204" pitchFamily="34" charset="0"/>
              <a:buChar char="o"/>
            </a:pPr>
            <a:r>
              <a:rPr lang="en-US" dirty="0"/>
              <a:t>Non-Community Water system</a:t>
            </a:r>
          </a:p>
          <a:p>
            <a:pPr lvl="1">
              <a:buFont typeface="Courier New" panose="020B0604020202020204" pitchFamily="34" charset="0"/>
              <a:buChar char="o"/>
            </a:pPr>
            <a:r>
              <a:rPr lang="en-US" dirty="0"/>
              <a:t>Non-Transient Non-Community system</a:t>
            </a:r>
          </a:p>
          <a:p>
            <a:pPr lvl="1">
              <a:buFont typeface="Courier New" panose="020B0604020202020204" pitchFamily="34" charset="0"/>
              <a:buChar char="o"/>
            </a:pPr>
            <a:r>
              <a:rPr lang="en-US" dirty="0"/>
              <a:t>Transient Non-Community System</a:t>
            </a:r>
          </a:p>
        </p:txBody>
      </p:sp>
      <p:sp>
        <p:nvSpPr>
          <p:cNvPr id="5" name="Slide Number Placeholder 4">
            <a:extLst>
              <a:ext uri="{FF2B5EF4-FFF2-40B4-BE49-F238E27FC236}">
                <a16:creationId xmlns:a16="http://schemas.microsoft.com/office/drawing/2014/main" id="{4573D467-FF6D-FC9B-7D64-B60311D383D6}"/>
              </a:ext>
            </a:extLst>
          </p:cNvPr>
          <p:cNvSpPr>
            <a:spLocks noGrp="1"/>
          </p:cNvSpPr>
          <p:nvPr>
            <p:ph type="sldNum" sz="quarter" idx="12"/>
          </p:nvPr>
        </p:nvSpPr>
        <p:spPr/>
        <p:txBody>
          <a:bodyPr/>
          <a:lstStyle/>
          <a:p>
            <a:fld id="{B1FE6DA9-00BB-4AA6-B864-65108A5F5295}" type="slidenum">
              <a:rPr lang="en-US" smtClean="0"/>
              <a:pPr/>
              <a:t>25</a:t>
            </a:fld>
            <a:endParaRPr lang="en-US"/>
          </a:p>
        </p:txBody>
      </p:sp>
    </p:spTree>
    <p:extLst>
      <p:ext uri="{BB962C8B-B14F-4D97-AF65-F5344CB8AC3E}">
        <p14:creationId xmlns:p14="http://schemas.microsoft.com/office/powerpoint/2010/main" val="1321787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5E5A9-5EBD-417C-0088-BDFDE059782B}"/>
              </a:ext>
            </a:extLst>
          </p:cNvPr>
          <p:cNvSpPr>
            <a:spLocks noGrp="1"/>
          </p:cNvSpPr>
          <p:nvPr>
            <p:ph type="title"/>
          </p:nvPr>
        </p:nvSpPr>
        <p:spPr/>
        <p:txBody>
          <a:bodyPr/>
          <a:lstStyle/>
          <a:p>
            <a:r>
              <a:rPr lang="en-US"/>
              <a:t>Transient/Non-Transient – Community/Non-Community (continued)</a:t>
            </a:r>
          </a:p>
        </p:txBody>
      </p:sp>
      <p:sp>
        <p:nvSpPr>
          <p:cNvPr id="3" name="Content Placeholder 2">
            <a:extLst>
              <a:ext uri="{FF2B5EF4-FFF2-40B4-BE49-F238E27FC236}">
                <a16:creationId xmlns:a16="http://schemas.microsoft.com/office/drawing/2014/main" id="{627B9411-6F85-0BDC-7C08-02085F27A38C}"/>
              </a:ext>
            </a:extLst>
          </p:cNvPr>
          <p:cNvSpPr>
            <a:spLocks noGrp="1"/>
          </p:cNvSpPr>
          <p:nvPr>
            <p:ph idx="1"/>
          </p:nvPr>
        </p:nvSpPr>
        <p:spPr/>
        <p:txBody>
          <a:bodyPr/>
          <a:lstStyle/>
          <a:p>
            <a:pPr marL="0" indent="0">
              <a:buNone/>
            </a:pPr>
            <a:endParaRPr lang="en-US"/>
          </a:p>
          <a:p>
            <a:pPr marL="0" indent="0">
              <a:buNone/>
            </a:pPr>
            <a:r>
              <a:rPr lang="en-US"/>
              <a:t>Community Water System – A Public Water System that has at least fifteen (15) service connections or regularly serves 25 year round residents</a:t>
            </a:r>
          </a:p>
        </p:txBody>
      </p:sp>
      <p:sp>
        <p:nvSpPr>
          <p:cNvPr id="5" name="Slide Number Placeholder 4">
            <a:extLst>
              <a:ext uri="{FF2B5EF4-FFF2-40B4-BE49-F238E27FC236}">
                <a16:creationId xmlns:a16="http://schemas.microsoft.com/office/drawing/2014/main" id="{5B18E39A-D595-3897-04D2-708B12FD4534}"/>
              </a:ext>
            </a:extLst>
          </p:cNvPr>
          <p:cNvSpPr>
            <a:spLocks noGrp="1"/>
          </p:cNvSpPr>
          <p:nvPr>
            <p:ph type="sldNum" sz="quarter" idx="12"/>
          </p:nvPr>
        </p:nvSpPr>
        <p:spPr/>
        <p:txBody>
          <a:bodyPr/>
          <a:lstStyle/>
          <a:p>
            <a:fld id="{B1FE6DA9-00BB-4AA6-B864-65108A5F5295}" type="slidenum">
              <a:rPr lang="en-US" smtClean="0"/>
              <a:pPr/>
              <a:t>26</a:t>
            </a:fld>
            <a:endParaRPr lang="en-US"/>
          </a:p>
        </p:txBody>
      </p:sp>
    </p:spTree>
    <p:extLst>
      <p:ext uri="{BB962C8B-B14F-4D97-AF65-F5344CB8AC3E}">
        <p14:creationId xmlns:p14="http://schemas.microsoft.com/office/powerpoint/2010/main" val="16193040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786EE-F246-E14A-0055-14FC798EF3B7}"/>
              </a:ext>
            </a:extLst>
          </p:cNvPr>
          <p:cNvSpPr>
            <a:spLocks noGrp="1"/>
          </p:cNvSpPr>
          <p:nvPr>
            <p:ph type="title"/>
          </p:nvPr>
        </p:nvSpPr>
        <p:spPr/>
        <p:txBody>
          <a:bodyPr/>
          <a:lstStyle/>
          <a:p>
            <a:r>
              <a:rPr lang="en-US"/>
              <a:t>Transient/Non-Transient – Community/Non-Community (continued)</a:t>
            </a:r>
          </a:p>
        </p:txBody>
      </p:sp>
      <p:sp>
        <p:nvSpPr>
          <p:cNvPr id="3" name="Content Placeholder 2">
            <a:extLst>
              <a:ext uri="{FF2B5EF4-FFF2-40B4-BE49-F238E27FC236}">
                <a16:creationId xmlns:a16="http://schemas.microsoft.com/office/drawing/2014/main" id="{15B051A6-A3B4-37A5-5EE8-DD8C6AA630DA}"/>
              </a:ext>
            </a:extLst>
          </p:cNvPr>
          <p:cNvSpPr>
            <a:spLocks noGrp="1"/>
          </p:cNvSpPr>
          <p:nvPr>
            <p:ph idx="1"/>
          </p:nvPr>
        </p:nvSpPr>
        <p:spPr/>
        <p:txBody>
          <a:bodyPr/>
          <a:lstStyle/>
          <a:p>
            <a:pPr marL="0" indent="0">
              <a:buNone/>
            </a:pPr>
            <a:r>
              <a:rPr lang="en-US"/>
              <a:t>Non-Community Water System – any public water system that is not a community system</a:t>
            </a:r>
          </a:p>
          <a:p>
            <a:pPr marL="0" indent="0">
              <a:buNone/>
            </a:pPr>
            <a:endParaRPr lang="en-US"/>
          </a:p>
          <a:p>
            <a:r>
              <a:rPr lang="en-US"/>
              <a:t>There are two types of Non-Community Systems</a:t>
            </a:r>
          </a:p>
          <a:p>
            <a:pPr lvl="1"/>
            <a:r>
              <a:rPr lang="en-US"/>
              <a:t>Non-Transient Non-Community Systems</a:t>
            </a:r>
          </a:p>
          <a:p>
            <a:pPr lvl="1"/>
            <a:r>
              <a:rPr lang="en-US"/>
              <a:t>Transient Non-Community Systems</a:t>
            </a:r>
          </a:p>
        </p:txBody>
      </p:sp>
      <p:sp>
        <p:nvSpPr>
          <p:cNvPr id="5" name="Slide Number Placeholder 4">
            <a:extLst>
              <a:ext uri="{FF2B5EF4-FFF2-40B4-BE49-F238E27FC236}">
                <a16:creationId xmlns:a16="http://schemas.microsoft.com/office/drawing/2014/main" id="{42D46FBA-A663-B309-292F-A67D3C96C485}"/>
              </a:ext>
            </a:extLst>
          </p:cNvPr>
          <p:cNvSpPr>
            <a:spLocks noGrp="1"/>
          </p:cNvSpPr>
          <p:nvPr>
            <p:ph type="sldNum" sz="quarter" idx="12"/>
          </p:nvPr>
        </p:nvSpPr>
        <p:spPr/>
        <p:txBody>
          <a:bodyPr/>
          <a:lstStyle/>
          <a:p>
            <a:fld id="{B1FE6DA9-00BB-4AA6-B864-65108A5F5295}" type="slidenum">
              <a:rPr lang="en-US" smtClean="0"/>
              <a:pPr/>
              <a:t>27</a:t>
            </a:fld>
            <a:endParaRPr lang="en-US"/>
          </a:p>
        </p:txBody>
      </p:sp>
    </p:spTree>
    <p:extLst>
      <p:ext uri="{BB962C8B-B14F-4D97-AF65-F5344CB8AC3E}">
        <p14:creationId xmlns:p14="http://schemas.microsoft.com/office/powerpoint/2010/main" val="21116996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95C81-7274-1CAE-7950-07CA4770E66E}"/>
              </a:ext>
            </a:extLst>
          </p:cNvPr>
          <p:cNvSpPr>
            <a:spLocks noGrp="1"/>
          </p:cNvSpPr>
          <p:nvPr>
            <p:ph type="title"/>
          </p:nvPr>
        </p:nvSpPr>
        <p:spPr/>
        <p:txBody>
          <a:bodyPr/>
          <a:lstStyle/>
          <a:p>
            <a:r>
              <a:rPr lang="en-US"/>
              <a:t>Transient/Non-Transient – Community/Non-Community (continued)</a:t>
            </a:r>
          </a:p>
        </p:txBody>
      </p:sp>
      <p:sp>
        <p:nvSpPr>
          <p:cNvPr id="3" name="Content Placeholder 2">
            <a:extLst>
              <a:ext uri="{FF2B5EF4-FFF2-40B4-BE49-F238E27FC236}">
                <a16:creationId xmlns:a16="http://schemas.microsoft.com/office/drawing/2014/main" id="{2FEB1B90-1777-99CB-9FC2-CE100CC5A611}"/>
              </a:ext>
            </a:extLst>
          </p:cNvPr>
          <p:cNvSpPr>
            <a:spLocks noGrp="1"/>
          </p:cNvSpPr>
          <p:nvPr>
            <p:ph idx="1"/>
          </p:nvPr>
        </p:nvSpPr>
        <p:spPr/>
        <p:txBody>
          <a:bodyPr/>
          <a:lstStyle/>
          <a:p>
            <a:pPr marL="0" indent="0">
              <a:buNone/>
            </a:pPr>
            <a:r>
              <a:rPr lang="en-US"/>
              <a:t>Non-Transient Non-Community </a:t>
            </a:r>
          </a:p>
          <a:p>
            <a:pPr marL="0" indent="0">
              <a:buNone/>
            </a:pPr>
            <a:endParaRPr lang="en-US"/>
          </a:p>
          <a:p>
            <a:pPr marL="0" indent="0">
              <a:buNone/>
            </a:pPr>
            <a:r>
              <a:rPr lang="en-US"/>
              <a:t>Regularly serves twenty-five (25) of the same people over 6 months per year</a:t>
            </a:r>
          </a:p>
          <a:p>
            <a:pPr lvl="1"/>
            <a:r>
              <a:rPr lang="en-US"/>
              <a:t>Schools, Universities, Large Industrial Complexes, etc.</a:t>
            </a:r>
          </a:p>
        </p:txBody>
      </p:sp>
      <p:sp>
        <p:nvSpPr>
          <p:cNvPr id="5" name="Slide Number Placeholder 4">
            <a:extLst>
              <a:ext uri="{FF2B5EF4-FFF2-40B4-BE49-F238E27FC236}">
                <a16:creationId xmlns:a16="http://schemas.microsoft.com/office/drawing/2014/main" id="{26E81F51-AB69-20F2-8377-15A6C0641FAF}"/>
              </a:ext>
            </a:extLst>
          </p:cNvPr>
          <p:cNvSpPr>
            <a:spLocks noGrp="1"/>
          </p:cNvSpPr>
          <p:nvPr>
            <p:ph type="sldNum" sz="quarter" idx="12"/>
          </p:nvPr>
        </p:nvSpPr>
        <p:spPr/>
        <p:txBody>
          <a:bodyPr/>
          <a:lstStyle/>
          <a:p>
            <a:fld id="{B1FE6DA9-00BB-4AA6-B864-65108A5F5295}" type="slidenum">
              <a:rPr lang="en-US" smtClean="0"/>
              <a:pPr/>
              <a:t>28</a:t>
            </a:fld>
            <a:endParaRPr lang="en-US"/>
          </a:p>
        </p:txBody>
      </p:sp>
    </p:spTree>
    <p:extLst>
      <p:ext uri="{BB962C8B-B14F-4D97-AF65-F5344CB8AC3E}">
        <p14:creationId xmlns:p14="http://schemas.microsoft.com/office/powerpoint/2010/main" val="5690835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94F73-DC1C-28FE-784B-D4146775FFFD}"/>
              </a:ext>
            </a:extLst>
          </p:cNvPr>
          <p:cNvSpPr>
            <a:spLocks noGrp="1"/>
          </p:cNvSpPr>
          <p:nvPr>
            <p:ph type="title"/>
          </p:nvPr>
        </p:nvSpPr>
        <p:spPr/>
        <p:txBody>
          <a:bodyPr/>
          <a:lstStyle/>
          <a:p>
            <a:r>
              <a:rPr lang="en-US"/>
              <a:t>Transient/Non-Transient – Community/Non-Community (continued)</a:t>
            </a:r>
          </a:p>
        </p:txBody>
      </p:sp>
      <p:sp>
        <p:nvSpPr>
          <p:cNvPr id="3" name="Content Placeholder 2">
            <a:extLst>
              <a:ext uri="{FF2B5EF4-FFF2-40B4-BE49-F238E27FC236}">
                <a16:creationId xmlns:a16="http://schemas.microsoft.com/office/drawing/2014/main" id="{A4E63CC5-2577-8B68-DB6F-2CAB31CA2691}"/>
              </a:ext>
            </a:extLst>
          </p:cNvPr>
          <p:cNvSpPr>
            <a:spLocks noGrp="1"/>
          </p:cNvSpPr>
          <p:nvPr>
            <p:ph idx="1"/>
          </p:nvPr>
        </p:nvSpPr>
        <p:spPr/>
        <p:txBody>
          <a:bodyPr/>
          <a:lstStyle/>
          <a:p>
            <a:r>
              <a:rPr lang="en-US"/>
              <a:t>Transient Non-Community Water System</a:t>
            </a:r>
          </a:p>
          <a:p>
            <a:endParaRPr lang="en-US"/>
          </a:p>
          <a:p>
            <a:pPr marL="0" indent="0">
              <a:buNone/>
            </a:pPr>
            <a:r>
              <a:rPr lang="en-US"/>
              <a:t>Does not serve at least twenty-five (25) of the same people over six (6) months per year</a:t>
            </a:r>
          </a:p>
          <a:p>
            <a:pPr lvl="1"/>
            <a:r>
              <a:rPr lang="en-US"/>
              <a:t>Rest Areas, Campgrounds, Visitor Centers, Motorsport Complexes</a:t>
            </a:r>
          </a:p>
        </p:txBody>
      </p:sp>
      <p:sp>
        <p:nvSpPr>
          <p:cNvPr id="5" name="Slide Number Placeholder 4">
            <a:extLst>
              <a:ext uri="{FF2B5EF4-FFF2-40B4-BE49-F238E27FC236}">
                <a16:creationId xmlns:a16="http://schemas.microsoft.com/office/drawing/2014/main" id="{F1F18E61-8EA3-5AC3-69CB-B70867377619}"/>
              </a:ext>
            </a:extLst>
          </p:cNvPr>
          <p:cNvSpPr>
            <a:spLocks noGrp="1"/>
          </p:cNvSpPr>
          <p:nvPr>
            <p:ph type="sldNum" sz="quarter" idx="12"/>
          </p:nvPr>
        </p:nvSpPr>
        <p:spPr/>
        <p:txBody>
          <a:bodyPr/>
          <a:lstStyle/>
          <a:p>
            <a:fld id="{B1FE6DA9-00BB-4AA6-B864-65108A5F5295}" type="slidenum">
              <a:rPr lang="en-US" smtClean="0"/>
              <a:pPr/>
              <a:t>29</a:t>
            </a:fld>
            <a:endParaRPr lang="en-US"/>
          </a:p>
        </p:txBody>
      </p:sp>
    </p:spTree>
    <p:extLst>
      <p:ext uri="{BB962C8B-B14F-4D97-AF65-F5344CB8AC3E}">
        <p14:creationId xmlns:p14="http://schemas.microsoft.com/office/powerpoint/2010/main" val="2486243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0F1CD-D42F-A2C5-B434-D28E578F8513}"/>
              </a:ext>
            </a:extLst>
          </p:cNvPr>
          <p:cNvSpPr>
            <a:spLocks noGrp="1"/>
          </p:cNvSpPr>
          <p:nvPr>
            <p:ph type="title"/>
          </p:nvPr>
        </p:nvSpPr>
        <p:spPr/>
        <p:txBody>
          <a:bodyPr/>
          <a:lstStyle/>
          <a:p>
            <a:r>
              <a:rPr lang="en-US"/>
              <a:t>Why are we here</a:t>
            </a:r>
          </a:p>
        </p:txBody>
      </p:sp>
      <p:pic>
        <p:nvPicPr>
          <p:cNvPr id="8" name="Content Placeholder 7" descr="A graph showing the number of filters&#10;&#10;AI-generated content may be incorrect.">
            <a:extLst>
              <a:ext uri="{FF2B5EF4-FFF2-40B4-BE49-F238E27FC236}">
                <a16:creationId xmlns:a16="http://schemas.microsoft.com/office/drawing/2014/main" id="{F9CC2386-8CC0-93AA-3F04-19C56AA3A5DF}"/>
              </a:ext>
            </a:extLst>
          </p:cNvPr>
          <p:cNvPicPr>
            <a:picLocks noGrp="1" noChangeAspect="1"/>
          </p:cNvPicPr>
          <p:nvPr>
            <p:ph idx="1"/>
          </p:nvPr>
        </p:nvPicPr>
        <p:blipFill>
          <a:blip r:embed="rId3"/>
          <a:stretch>
            <a:fillRect/>
          </a:stretch>
        </p:blipFill>
        <p:spPr>
          <a:xfrm>
            <a:off x="2049132" y="1435364"/>
            <a:ext cx="5850220" cy="4195266"/>
          </a:xfrm>
        </p:spPr>
      </p:pic>
      <p:sp>
        <p:nvSpPr>
          <p:cNvPr id="10" name="TextBox 9">
            <a:extLst>
              <a:ext uri="{FF2B5EF4-FFF2-40B4-BE49-F238E27FC236}">
                <a16:creationId xmlns:a16="http://schemas.microsoft.com/office/drawing/2014/main" id="{41EC8F5D-7F6D-2385-48E7-1FDB419CE185}"/>
              </a:ext>
            </a:extLst>
          </p:cNvPr>
          <p:cNvSpPr txBox="1"/>
          <p:nvPr/>
        </p:nvSpPr>
        <p:spPr>
          <a:xfrm>
            <a:off x="8026400" y="3425092"/>
            <a:ext cx="274320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Avenir Next LT Pro"/>
              </a:rPr>
              <a:t>Typhoid fever cases per 100,000 population from 1890 to 1935, Philadelphia</a:t>
            </a:r>
            <a:endParaRPr lang="en-US"/>
          </a:p>
        </p:txBody>
      </p:sp>
      <p:sp>
        <p:nvSpPr>
          <p:cNvPr id="4" name="Slide Number Placeholder 3">
            <a:extLst>
              <a:ext uri="{FF2B5EF4-FFF2-40B4-BE49-F238E27FC236}">
                <a16:creationId xmlns:a16="http://schemas.microsoft.com/office/drawing/2014/main" id="{FAE4227A-2562-F57A-3082-915AD8AC4357}"/>
              </a:ext>
            </a:extLst>
          </p:cNvPr>
          <p:cNvSpPr>
            <a:spLocks noGrp="1"/>
          </p:cNvSpPr>
          <p:nvPr>
            <p:ph type="sldNum" sz="quarter" idx="12"/>
          </p:nvPr>
        </p:nvSpPr>
        <p:spPr/>
        <p:txBody>
          <a:bodyPr/>
          <a:lstStyle/>
          <a:p>
            <a:fld id="{B1FE6DA9-00BB-4AA6-B864-65108A5F5295}" type="slidenum">
              <a:rPr lang="en-US" smtClean="0"/>
              <a:pPr/>
              <a:t>3</a:t>
            </a:fld>
            <a:endParaRPr lang="en-US"/>
          </a:p>
        </p:txBody>
      </p:sp>
    </p:spTree>
    <p:extLst>
      <p:ext uri="{BB962C8B-B14F-4D97-AF65-F5344CB8AC3E}">
        <p14:creationId xmlns:p14="http://schemas.microsoft.com/office/powerpoint/2010/main" val="315149003"/>
      </p:ext>
    </p:extLst>
  </p:cSld>
  <p:clrMapOvr>
    <a:masterClrMapping/>
  </p:clrMapOvr>
  <p:extLst>
    <p:ext uri="{6950BFC3-D8DA-4A85-94F7-54DA5524770B}">
      <p188:commentRel xmlns:p188="http://schemas.microsoft.com/office/powerpoint/2018/8/main" r:id="rId2"/>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8B87E-A4CB-90E0-CCD0-E9DE18B85FB5}"/>
              </a:ext>
            </a:extLst>
          </p:cNvPr>
          <p:cNvSpPr>
            <a:spLocks noGrp="1"/>
          </p:cNvSpPr>
          <p:nvPr>
            <p:ph type="title"/>
          </p:nvPr>
        </p:nvSpPr>
        <p:spPr/>
        <p:txBody>
          <a:bodyPr/>
          <a:lstStyle/>
          <a:p>
            <a:r>
              <a:rPr lang="en-US"/>
              <a:t>Classification of Water Systems</a:t>
            </a:r>
          </a:p>
        </p:txBody>
      </p:sp>
      <p:sp>
        <p:nvSpPr>
          <p:cNvPr id="3" name="Content Placeholder 2">
            <a:extLst>
              <a:ext uri="{FF2B5EF4-FFF2-40B4-BE49-F238E27FC236}">
                <a16:creationId xmlns:a16="http://schemas.microsoft.com/office/drawing/2014/main" id="{6CA38136-E0D1-60CA-FC34-92C8A7405CBA}"/>
              </a:ext>
            </a:extLst>
          </p:cNvPr>
          <p:cNvSpPr>
            <a:spLocks noGrp="1"/>
          </p:cNvSpPr>
          <p:nvPr>
            <p:ph idx="1"/>
          </p:nvPr>
        </p:nvSpPr>
        <p:spPr/>
        <p:txBody>
          <a:bodyPr vert="horz" lIns="91440" tIns="45720" rIns="91440" bIns="45720" rtlCol="0" anchor="t">
            <a:normAutofit/>
          </a:bodyPr>
          <a:lstStyle/>
          <a:p>
            <a:pPr marL="0" indent="0">
              <a:buNone/>
            </a:pPr>
            <a:r>
              <a:rPr lang="en-US" dirty="0"/>
              <a:t>There are four (4) basic main classifications to public water systems</a:t>
            </a:r>
          </a:p>
          <a:p>
            <a:r>
              <a:rPr lang="en-US" dirty="0"/>
              <a:t>Surface Water</a:t>
            </a:r>
          </a:p>
          <a:p>
            <a:r>
              <a:rPr lang="en-US" dirty="0"/>
              <a:t>Ground Water</a:t>
            </a:r>
          </a:p>
          <a:p>
            <a:r>
              <a:rPr lang="en-US" dirty="0"/>
              <a:t>Ground Water under the Direct Influence of Surface Water (GUDI)</a:t>
            </a:r>
          </a:p>
          <a:p>
            <a:r>
              <a:rPr lang="en-US" dirty="0"/>
              <a:t>Purchase/Consecutive system</a:t>
            </a:r>
          </a:p>
          <a:p>
            <a:pPr lvl="1"/>
            <a:r>
              <a:rPr lang="en-US" dirty="0"/>
              <a:t>Does not produce water</a:t>
            </a:r>
          </a:p>
        </p:txBody>
      </p:sp>
      <p:sp>
        <p:nvSpPr>
          <p:cNvPr id="5" name="Slide Number Placeholder 4">
            <a:extLst>
              <a:ext uri="{FF2B5EF4-FFF2-40B4-BE49-F238E27FC236}">
                <a16:creationId xmlns:a16="http://schemas.microsoft.com/office/drawing/2014/main" id="{829C923E-545B-E388-59FC-CC065456AF69}"/>
              </a:ext>
            </a:extLst>
          </p:cNvPr>
          <p:cNvSpPr>
            <a:spLocks noGrp="1"/>
          </p:cNvSpPr>
          <p:nvPr>
            <p:ph type="sldNum" sz="quarter" idx="12"/>
          </p:nvPr>
        </p:nvSpPr>
        <p:spPr/>
        <p:txBody>
          <a:bodyPr/>
          <a:lstStyle/>
          <a:p>
            <a:fld id="{B1FE6DA9-00BB-4AA6-B864-65108A5F5295}" type="slidenum">
              <a:rPr lang="en-US" smtClean="0"/>
              <a:pPr/>
              <a:t>30</a:t>
            </a:fld>
            <a:endParaRPr lang="en-US"/>
          </a:p>
        </p:txBody>
      </p:sp>
    </p:spTree>
    <p:extLst>
      <p:ext uri="{BB962C8B-B14F-4D97-AF65-F5344CB8AC3E}">
        <p14:creationId xmlns:p14="http://schemas.microsoft.com/office/powerpoint/2010/main" val="3506355994"/>
      </p:ext>
    </p:extLst>
  </p:cSld>
  <p:clrMapOvr>
    <a:masterClrMapping/>
  </p:clrMapOvr>
  <p:extLst>
    <p:ext uri="{6950BFC3-D8DA-4A85-94F7-54DA5524770B}">
      <p188:commentRel xmlns:p188="http://schemas.microsoft.com/office/powerpoint/2018/8/main" r:id="rId2"/>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2ECAC-8AB9-3506-0804-2B3DC43037FD}"/>
              </a:ext>
            </a:extLst>
          </p:cNvPr>
          <p:cNvSpPr>
            <a:spLocks noGrp="1"/>
          </p:cNvSpPr>
          <p:nvPr>
            <p:ph type="title"/>
          </p:nvPr>
        </p:nvSpPr>
        <p:spPr/>
        <p:txBody>
          <a:bodyPr/>
          <a:lstStyle/>
          <a:p>
            <a:r>
              <a:rPr lang="en-US"/>
              <a:t>Classification of Water Systems (continued)</a:t>
            </a:r>
          </a:p>
        </p:txBody>
      </p:sp>
      <p:sp>
        <p:nvSpPr>
          <p:cNvPr id="3" name="Content Placeholder 2">
            <a:extLst>
              <a:ext uri="{FF2B5EF4-FFF2-40B4-BE49-F238E27FC236}">
                <a16:creationId xmlns:a16="http://schemas.microsoft.com/office/drawing/2014/main" id="{F04BA538-7BD0-D988-9FA8-AF92D4D17103}"/>
              </a:ext>
            </a:extLst>
          </p:cNvPr>
          <p:cNvSpPr>
            <a:spLocks noGrp="1"/>
          </p:cNvSpPr>
          <p:nvPr>
            <p:ph idx="1"/>
          </p:nvPr>
        </p:nvSpPr>
        <p:spPr/>
        <p:txBody>
          <a:bodyPr vert="horz" lIns="91440" tIns="45720" rIns="91440" bIns="45720" rtlCol="0" anchor="t">
            <a:normAutofit/>
          </a:bodyPr>
          <a:lstStyle/>
          <a:p>
            <a:pPr marL="0" indent="0">
              <a:buNone/>
            </a:pPr>
            <a:r>
              <a:rPr lang="en-US" dirty="0"/>
              <a:t>Surface Water System</a:t>
            </a:r>
          </a:p>
          <a:p>
            <a:endParaRPr lang="en-US" dirty="0"/>
          </a:p>
          <a:p>
            <a:r>
              <a:rPr lang="en-US" dirty="0"/>
              <a:t>Water which is open to the atmosphere and subject to surface runoff</a:t>
            </a:r>
          </a:p>
          <a:p>
            <a:r>
              <a:rPr lang="en-US" dirty="0"/>
              <a:t>Lakes, Reservoirs, Rivers, Creeks, Ponds</a:t>
            </a:r>
          </a:p>
          <a:p>
            <a:endParaRPr lang="en-US" dirty="0"/>
          </a:p>
          <a:p>
            <a:r>
              <a:rPr lang="en-US" dirty="0"/>
              <a:t>At minimum, Surface Water Plants are required to provide filtration</a:t>
            </a:r>
          </a:p>
        </p:txBody>
      </p:sp>
      <p:sp>
        <p:nvSpPr>
          <p:cNvPr id="5" name="Slide Number Placeholder 4">
            <a:extLst>
              <a:ext uri="{FF2B5EF4-FFF2-40B4-BE49-F238E27FC236}">
                <a16:creationId xmlns:a16="http://schemas.microsoft.com/office/drawing/2014/main" id="{1ADB027B-1812-F911-1C8B-9669F0B3B539}"/>
              </a:ext>
            </a:extLst>
          </p:cNvPr>
          <p:cNvSpPr>
            <a:spLocks noGrp="1"/>
          </p:cNvSpPr>
          <p:nvPr>
            <p:ph type="sldNum" sz="quarter" idx="12"/>
          </p:nvPr>
        </p:nvSpPr>
        <p:spPr/>
        <p:txBody>
          <a:bodyPr/>
          <a:lstStyle/>
          <a:p>
            <a:fld id="{B1FE6DA9-00BB-4AA6-B864-65108A5F5295}" type="slidenum">
              <a:rPr lang="en-US" smtClean="0"/>
              <a:pPr/>
              <a:t>31</a:t>
            </a:fld>
            <a:endParaRPr lang="en-US"/>
          </a:p>
        </p:txBody>
      </p:sp>
    </p:spTree>
    <p:extLst>
      <p:ext uri="{BB962C8B-B14F-4D97-AF65-F5344CB8AC3E}">
        <p14:creationId xmlns:p14="http://schemas.microsoft.com/office/powerpoint/2010/main" val="31194337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E1BF0-EF40-03C8-B57E-F992E0BB3573}"/>
              </a:ext>
            </a:extLst>
          </p:cNvPr>
          <p:cNvSpPr>
            <a:spLocks noGrp="1"/>
          </p:cNvSpPr>
          <p:nvPr>
            <p:ph type="title"/>
          </p:nvPr>
        </p:nvSpPr>
        <p:spPr/>
        <p:txBody>
          <a:bodyPr/>
          <a:lstStyle/>
          <a:p>
            <a:r>
              <a:rPr lang="en-US"/>
              <a:t>Classification of Water Systems (continued)</a:t>
            </a:r>
          </a:p>
        </p:txBody>
      </p:sp>
      <p:sp>
        <p:nvSpPr>
          <p:cNvPr id="3" name="Content Placeholder 2">
            <a:extLst>
              <a:ext uri="{FF2B5EF4-FFF2-40B4-BE49-F238E27FC236}">
                <a16:creationId xmlns:a16="http://schemas.microsoft.com/office/drawing/2014/main" id="{23F17CFD-C079-3874-8EC5-B6D7B463C653}"/>
              </a:ext>
            </a:extLst>
          </p:cNvPr>
          <p:cNvSpPr>
            <a:spLocks noGrp="1"/>
          </p:cNvSpPr>
          <p:nvPr>
            <p:ph idx="1"/>
          </p:nvPr>
        </p:nvSpPr>
        <p:spPr/>
        <p:txBody>
          <a:bodyPr/>
          <a:lstStyle/>
          <a:p>
            <a:pPr marL="0" indent="0">
              <a:buNone/>
            </a:pPr>
            <a:r>
              <a:rPr lang="en-US" dirty="0"/>
              <a:t>Groundwater system</a:t>
            </a:r>
          </a:p>
          <a:p>
            <a:endParaRPr lang="en-US" dirty="0"/>
          </a:p>
          <a:p>
            <a:r>
              <a:rPr lang="en-US" dirty="0"/>
              <a:t>Water located beneath the Earth’s surface, not exposed to open atmosphere</a:t>
            </a:r>
          </a:p>
          <a:p>
            <a:r>
              <a:rPr lang="en-US" dirty="0"/>
              <a:t>Typically Located in aquifers</a:t>
            </a:r>
          </a:p>
          <a:p>
            <a:pPr marL="0" indent="0">
              <a:buNone/>
            </a:pPr>
            <a:endParaRPr lang="en-US" dirty="0"/>
          </a:p>
        </p:txBody>
      </p:sp>
      <p:sp>
        <p:nvSpPr>
          <p:cNvPr id="5" name="Slide Number Placeholder 4">
            <a:extLst>
              <a:ext uri="{FF2B5EF4-FFF2-40B4-BE49-F238E27FC236}">
                <a16:creationId xmlns:a16="http://schemas.microsoft.com/office/drawing/2014/main" id="{DDE3E34D-4EF2-A91D-63E5-6D5497D6570A}"/>
              </a:ext>
            </a:extLst>
          </p:cNvPr>
          <p:cNvSpPr>
            <a:spLocks noGrp="1"/>
          </p:cNvSpPr>
          <p:nvPr>
            <p:ph type="sldNum" sz="quarter" idx="12"/>
          </p:nvPr>
        </p:nvSpPr>
        <p:spPr/>
        <p:txBody>
          <a:bodyPr/>
          <a:lstStyle/>
          <a:p>
            <a:fld id="{B1FE6DA9-00BB-4AA6-B864-65108A5F5295}" type="slidenum">
              <a:rPr lang="en-US" smtClean="0"/>
              <a:pPr/>
              <a:t>32</a:t>
            </a:fld>
            <a:endParaRPr lang="en-US"/>
          </a:p>
        </p:txBody>
      </p:sp>
    </p:spTree>
    <p:extLst>
      <p:ext uri="{BB962C8B-B14F-4D97-AF65-F5344CB8AC3E}">
        <p14:creationId xmlns:p14="http://schemas.microsoft.com/office/powerpoint/2010/main" val="26354562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2FC1C-D1FB-3C0E-70B5-03E3D077D16E}"/>
              </a:ext>
            </a:extLst>
          </p:cNvPr>
          <p:cNvSpPr>
            <a:spLocks noGrp="1"/>
          </p:cNvSpPr>
          <p:nvPr>
            <p:ph type="title"/>
          </p:nvPr>
        </p:nvSpPr>
        <p:spPr/>
        <p:txBody>
          <a:bodyPr/>
          <a:lstStyle/>
          <a:p>
            <a:r>
              <a:rPr lang="en-US"/>
              <a:t>Classification of Water Systems (continued)</a:t>
            </a:r>
          </a:p>
        </p:txBody>
      </p:sp>
      <p:sp>
        <p:nvSpPr>
          <p:cNvPr id="3" name="Content Placeholder 2">
            <a:extLst>
              <a:ext uri="{FF2B5EF4-FFF2-40B4-BE49-F238E27FC236}">
                <a16:creationId xmlns:a16="http://schemas.microsoft.com/office/drawing/2014/main" id="{F1B5F212-F8D8-B67B-3DD5-0F402EC275B3}"/>
              </a:ext>
            </a:extLst>
          </p:cNvPr>
          <p:cNvSpPr>
            <a:spLocks noGrp="1"/>
          </p:cNvSpPr>
          <p:nvPr>
            <p:ph idx="1"/>
          </p:nvPr>
        </p:nvSpPr>
        <p:spPr/>
        <p:txBody>
          <a:bodyPr/>
          <a:lstStyle/>
          <a:p>
            <a:pPr marL="0" indent="0">
              <a:buNone/>
            </a:pPr>
            <a:r>
              <a:rPr lang="en-US" dirty="0"/>
              <a:t>Ground Water under the Direct Influence (GWUDI or GUDI)</a:t>
            </a:r>
          </a:p>
          <a:p>
            <a:r>
              <a:rPr lang="en-US" dirty="0"/>
              <a:t>Any Ground Water with:</a:t>
            </a:r>
          </a:p>
          <a:p>
            <a:pPr lvl="1"/>
            <a:r>
              <a:rPr lang="en-US" dirty="0"/>
              <a:t>Significant occurrence of insects or other microorganisms, algae, or pathogens</a:t>
            </a:r>
          </a:p>
          <a:p>
            <a:pPr lvl="1"/>
            <a:r>
              <a:rPr lang="en-US" dirty="0"/>
              <a:t>Significant changes in pH, Turbidity, or Conductivity that correlates to surface or climate changes</a:t>
            </a:r>
          </a:p>
          <a:p>
            <a:pPr lvl="1"/>
            <a:endParaRPr lang="en-US" dirty="0"/>
          </a:p>
          <a:p>
            <a:pPr lvl="1"/>
            <a:r>
              <a:rPr lang="en-US" dirty="0"/>
              <a:t>Examples include springs, and mines</a:t>
            </a:r>
          </a:p>
          <a:p>
            <a:pPr lvl="1"/>
            <a:r>
              <a:rPr lang="en-US" dirty="0"/>
              <a:t>This water is treated in the same fashion as surface water</a:t>
            </a:r>
          </a:p>
        </p:txBody>
      </p:sp>
      <p:sp>
        <p:nvSpPr>
          <p:cNvPr id="5" name="Slide Number Placeholder 4">
            <a:extLst>
              <a:ext uri="{FF2B5EF4-FFF2-40B4-BE49-F238E27FC236}">
                <a16:creationId xmlns:a16="http://schemas.microsoft.com/office/drawing/2014/main" id="{7A059183-D0A8-54E3-D81B-9AB4F14FCC09}"/>
              </a:ext>
            </a:extLst>
          </p:cNvPr>
          <p:cNvSpPr>
            <a:spLocks noGrp="1"/>
          </p:cNvSpPr>
          <p:nvPr>
            <p:ph type="sldNum" sz="quarter" idx="12"/>
          </p:nvPr>
        </p:nvSpPr>
        <p:spPr/>
        <p:txBody>
          <a:bodyPr/>
          <a:lstStyle/>
          <a:p>
            <a:fld id="{B1FE6DA9-00BB-4AA6-B864-65108A5F5295}" type="slidenum">
              <a:rPr lang="en-US" smtClean="0"/>
              <a:pPr/>
              <a:t>33</a:t>
            </a:fld>
            <a:endParaRPr lang="en-US"/>
          </a:p>
        </p:txBody>
      </p:sp>
    </p:spTree>
    <p:extLst>
      <p:ext uri="{BB962C8B-B14F-4D97-AF65-F5344CB8AC3E}">
        <p14:creationId xmlns:p14="http://schemas.microsoft.com/office/powerpoint/2010/main" val="1754166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84616-B5D8-AA9B-7074-D95D23224401}"/>
              </a:ext>
            </a:extLst>
          </p:cNvPr>
          <p:cNvSpPr>
            <a:spLocks noGrp="1"/>
          </p:cNvSpPr>
          <p:nvPr>
            <p:ph type="title"/>
          </p:nvPr>
        </p:nvSpPr>
        <p:spPr/>
        <p:txBody>
          <a:bodyPr/>
          <a:lstStyle/>
          <a:p>
            <a:r>
              <a:rPr lang="en-US"/>
              <a:t>Classification of Water Systems (continued)</a:t>
            </a:r>
          </a:p>
        </p:txBody>
      </p:sp>
      <p:sp>
        <p:nvSpPr>
          <p:cNvPr id="3" name="Content Placeholder 2">
            <a:extLst>
              <a:ext uri="{FF2B5EF4-FFF2-40B4-BE49-F238E27FC236}">
                <a16:creationId xmlns:a16="http://schemas.microsoft.com/office/drawing/2014/main" id="{6E6F0AA2-087E-078A-90E8-16E8F786EB15}"/>
              </a:ext>
            </a:extLst>
          </p:cNvPr>
          <p:cNvSpPr>
            <a:spLocks noGrp="1"/>
          </p:cNvSpPr>
          <p:nvPr>
            <p:ph idx="1"/>
          </p:nvPr>
        </p:nvSpPr>
        <p:spPr/>
        <p:txBody>
          <a:bodyPr/>
          <a:lstStyle/>
          <a:p>
            <a:pPr marL="0" indent="0">
              <a:buNone/>
            </a:pPr>
            <a:r>
              <a:rPr lang="en-US" dirty="0"/>
              <a:t>Purchase/consecutive Systems</a:t>
            </a:r>
          </a:p>
          <a:p>
            <a:endParaRPr lang="en-US" dirty="0"/>
          </a:p>
          <a:p>
            <a:r>
              <a:rPr lang="en-US" dirty="0"/>
              <a:t>A Public Water System that purchases all it’s potable water from another public water system for the purpose of resale.</a:t>
            </a:r>
          </a:p>
          <a:p>
            <a:pPr lvl="1"/>
            <a:r>
              <a:rPr lang="en-US" dirty="0"/>
              <a:t>These types of systems do not have a treatment process</a:t>
            </a:r>
          </a:p>
          <a:p>
            <a:pPr marL="0" indent="0">
              <a:buNone/>
            </a:pPr>
            <a:endParaRPr lang="en-US" dirty="0"/>
          </a:p>
        </p:txBody>
      </p:sp>
      <p:sp>
        <p:nvSpPr>
          <p:cNvPr id="5" name="Slide Number Placeholder 4">
            <a:extLst>
              <a:ext uri="{FF2B5EF4-FFF2-40B4-BE49-F238E27FC236}">
                <a16:creationId xmlns:a16="http://schemas.microsoft.com/office/drawing/2014/main" id="{6251B607-8098-43CD-448D-996DA8B687A0}"/>
              </a:ext>
            </a:extLst>
          </p:cNvPr>
          <p:cNvSpPr>
            <a:spLocks noGrp="1"/>
          </p:cNvSpPr>
          <p:nvPr>
            <p:ph type="sldNum" sz="quarter" idx="12"/>
          </p:nvPr>
        </p:nvSpPr>
        <p:spPr/>
        <p:txBody>
          <a:bodyPr/>
          <a:lstStyle/>
          <a:p>
            <a:fld id="{B1FE6DA9-00BB-4AA6-B864-65108A5F5295}" type="slidenum">
              <a:rPr lang="en-US" smtClean="0"/>
              <a:pPr/>
              <a:t>34</a:t>
            </a:fld>
            <a:endParaRPr lang="en-US"/>
          </a:p>
        </p:txBody>
      </p:sp>
    </p:spTree>
    <p:extLst>
      <p:ext uri="{BB962C8B-B14F-4D97-AF65-F5344CB8AC3E}">
        <p14:creationId xmlns:p14="http://schemas.microsoft.com/office/powerpoint/2010/main" val="2453056834"/>
      </p:ext>
    </p:extLst>
  </p:cSld>
  <p:clrMapOvr>
    <a:masterClrMapping/>
  </p:clrMapOvr>
  <p:extLst>
    <p:ext uri="{6950BFC3-D8DA-4A85-94F7-54DA5524770B}">
      <p188:commentRel xmlns:p188="http://schemas.microsoft.com/office/powerpoint/2018/8/main" r:id="rId2"/>
    </p:ext>
  </p:extLs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1EB05-D7E8-3829-E1A6-9B3AC9AF28DE}"/>
              </a:ext>
            </a:extLst>
          </p:cNvPr>
          <p:cNvSpPr>
            <a:spLocks noGrp="1"/>
          </p:cNvSpPr>
          <p:nvPr>
            <p:ph type="title"/>
          </p:nvPr>
        </p:nvSpPr>
        <p:spPr>
          <a:xfrm>
            <a:off x="838200" y="11173"/>
            <a:ext cx="10515600" cy="1325563"/>
          </a:xfrm>
        </p:spPr>
        <p:txBody>
          <a:bodyPr/>
          <a:lstStyle/>
          <a:p>
            <a:r>
              <a:rPr lang="en-US"/>
              <a:t>Record Keeping</a:t>
            </a:r>
          </a:p>
        </p:txBody>
      </p:sp>
      <p:graphicFrame>
        <p:nvGraphicFramePr>
          <p:cNvPr id="4" name="Content Placeholder 3">
            <a:extLst>
              <a:ext uri="{FF2B5EF4-FFF2-40B4-BE49-F238E27FC236}">
                <a16:creationId xmlns:a16="http://schemas.microsoft.com/office/drawing/2014/main" id="{9B0F4CC6-4B70-48FA-D25A-B40F3BEF063A}"/>
              </a:ext>
            </a:extLst>
          </p:cNvPr>
          <p:cNvGraphicFramePr>
            <a:graphicFrameLocks noGrp="1"/>
          </p:cNvGraphicFramePr>
          <p:nvPr>
            <p:ph idx="1"/>
            <p:extLst>
              <p:ext uri="{D42A27DB-BD31-4B8C-83A1-F6EECF244321}">
                <p14:modId xmlns:p14="http://schemas.microsoft.com/office/powerpoint/2010/main" val="641874066"/>
              </p:ext>
            </p:extLst>
          </p:nvPr>
        </p:nvGraphicFramePr>
        <p:xfrm>
          <a:off x="2163096" y="1129487"/>
          <a:ext cx="9006350" cy="4786376"/>
        </p:xfrm>
        <a:graphic>
          <a:graphicData uri="http://schemas.openxmlformats.org/drawingml/2006/table">
            <a:tbl>
              <a:tblPr firstRow="1" firstCol="1" bandRow="1">
                <a:tableStyleId>{5C22544A-7EE6-4342-B048-85BDC9FD1C3A}</a:tableStyleId>
              </a:tblPr>
              <a:tblGrid>
                <a:gridCol w="4503175">
                  <a:extLst>
                    <a:ext uri="{9D8B030D-6E8A-4147-A177-3AD203B41FA5}">
                      <a16:colId xmlns:a16="http://schemas.microsoft.com/office/drawing/2014/main" val="406872997"/>
                    </a:ext>
                  </a:extLst>
                </a:gridCol>
                <a:gridCol w="4503175">
                  <a:extLst>
                    <a:ext uri="{9D8B030D-6E8A-4147-A177-3AD203B41FA5}">
                      <a16:colId xmlns:a16="http://schemas.microsoft.com/office/drawing/2014/main" val="1428712382"/>
                    </a:ext>
                  </a:extLst>
                </a:gridCol>
              </a:tblGrid>
              <a:tr h="324363">
                <a:tc>
                  <a:txBody>
                    <a:bodyPr/>
                    <a:lstStyle/>
                    <a:p>
                      <a:pPr marL="0" marR="0" algn="ctr">
                        <a:lnSpc>
                          <a:spcPct val="115000"/>
                        </a:lnSpc>
                        <a:spcAft>
                          <a:spcPts val="800"/>
                        </a:spcAft>
                        <a:buNone/>
                      </a:pPr>
                      <a:r>
                        <a:rPr lang="en-US" sz="2000" kern="100">
                          <a:solidFill>
                            <a:srgbClr val="EAAA00"/>
                          </a:solidFill>
                          <a:effectLst/>
                        </a:rPr>
                        <a:t>Length to be kept</a:t>
                      </a:r>
                      <a:endParaRPr lang="en-US" sz="2000" kern="100">
                        <a:solidFill>
                          <a:srgbClr val="EAAA00"/>
                        </a:solidFill>
                        <a:effectLst/>
                        <a:latin typeface="Aptos"/>
                        <a:ea typeface="Aptos" panose="020B0004020202020204" pitchFamily="34" charset="0"/>
                        <a:cs typeface="Times New Roman"/>
                      </a:endParaRPr>
                    </a:p>
                  </a:txBody>
                  <a:tcPr marL="68580" marR="68580" marT="0" marB="0" anchor="ctr">
                    <a:solidFill>
                      <a:srgbClr val="002855"/>
                    </a:solidFill>
                  </a:tcPr>
                </a:tc>
                <a:tc>
                  <a:txBody>
                    <a:bodyPr/>
                    <a:lstStyle/>
                    <a:p>
                      <a:pPr marL="0" marR="0" algn="ctr">
                        <a:lnSpc>
                          <a:spcPct val="115000"/>
                        </a:lnSpc>
                        <a:spcAft>
                          <a:spcPts val="800"/>
                        </a:spcAft>
                        <a:buNone/>
                      </a:pPr>
                      <a:r>
                        <a:rPr lang="en-US" sz="2000" kern="100">
                          <a:solidFill>
                            <a:srgbClr val="EAAA00"/>
                          </a:solidFill>
                          <a:effectLst/>
                        </a:rPr>
                        <a:t>Record to be kept</a:t>
                      </a:r>
                      <a:endParaRPr lang="en-US" sz="2000" kern="100">
                        <a:solidFill>
                          <a:srgbClr val="EAAA00"/>
                        </a:solidFill>
                        <a:effectLst/>
                        <a:latin typeface="Aptos"/>
                        <a:ea typeface="Aptos" panose="020B0004020202020204" pitchFamily="34" charset="0"/>
                        <a:cs typeface="Times New Roman"/>
                      </a:endParaRPr>
                    </a:p>
                  </a:txBody>
                  <a:tcPr marL="68580" marR="68580" marT="0" marB="0" anchor="ctr">
                    <a:solidFill>
                      <a:srgbClr val="002855"/>
                    </a:solidFill>
                  </a:tcPr>
                </a:tc>
                <a:extLst>
                  <a:ext uri="{0D108BD9-81ED-4DB2-BD59-A6C34878D82A}">
                    <a16:rowId xmlns:a16="http://schemas.microsoft.com/office/drawing/2014/main" val="3421533027"/>
                  </a:ext>
                </a:extLst>
              </a:tr>
              <a:tr h="324363">
                <a:tc>
                  <a:txBody>
                    <a:bodyPr/>
                    <a:lstStyle/>
                    <a:p>
                      <a:pPr marL="0" marR="0" algn="ctr">
                        <a:lnSpc>
                          <a:spcPct val="115000"/>
                        </a:lnSpc>
                        <a:spcAft>
                          <a:spcPts val="800"/>
                        </a:spcAft>
                        <a:buNone/>
                      </a:pPr>
                      <a:r>
                        <a:rPr lang="en-US" sz="2000" kern="100">
                          <a:solidFill>
                            <a:srgbClr val="EAAA00"/>
                          </a:solidFill>
                          <a:effectLst/>
                        </a:rPr>
                        <a:t>2 Years</a:t>
                      </a:r>
                      <a:endParaRPr lang="en-US" sz="2000" kern="100">
                        <a:solidFill>
                          <a:srgbClr val="EAAA00"/>
                        </a:solidFill>
                        <a:effectLst/>
                        <a:latin typeface="Aptos"/>
                        <a:ea typeface="Aptos" panose="020B0004020202020204" pitchFamily="34" charset="0"/>
                        <a:cs typeface="Times New Roman"/>
                      </a:endParaRPr>
                    </a:p>
                  </a:txBody>
                  <a:tcPr marL="68580" marR="68580" marT="0" marB="0" anchor="ctr">
                    <a:solidFill>
                      <a:srgbClr val="002855"/>
                    </a:solidFill>
                  </a:tcPr>
                </a:tc>
                <a:tc>
                  <a:txBody>
                    <a:bodyPr/>
                    <a:lstStyle/>
                    <a:p>
                      <a:pPr marL="0" marR="0" algn="ctr">
                        <a:lnSpc>
                          <a:spcPct val="115000"/>
                        </a:lnSpc>
                        <a:spcAft>
                          <a:spcPts val="800"/>
                        </a:spcAft>
                        <a:buNone/>
                      </a:pPr>
                      <a:r>
                        <a:rPr lang="en-US" sz="2000" kern="100">
                          <a:solidFill>
                            <a:srgbClr val="EAAA00"/>
                          </a:solidFill>
                          <a:effectLst/>
                        </a:rPr>
                        <a:t>Copies of Backflow Test results</a:t>
                      </a:r>
                      <a:endParaRPr lang="en-US" sz="2000" kern="100">
                        <a:solidFill>
                          <a:srgbClr val="EAAA00"/>
                        </a:solidFill>
                        <a:effectLst/>
                        <a:latin typeface="Aptos"/>
                        <a:ea typeface="Aptos" panose="020B0004020202020204" pitchFamily="34" charset="0"/>
                        <a:cs typeface="Times New Roman"/>
                      </a:endParaRPr>
                    </a:p>
                  </a:txBody>
                  <a:tcPr marL="68580" marR="68580" marT="0" marB="0" anchor="ctr">
                    <a:solidFill>
                      <a:srgbClr val="002855"/>
                    </a:solidFill>
                  </a:tcPr>
                </a:tc>
                <a:extLst>
                  <a:ext uri="{0D108BD9-81ED-4DB2-BD59-A6C34878D82A}">
                    <a16:rowId xmlns:a16="http://schemas.microsoft.com/office/drawing/2014/main" val="1183639368"/>
                  </a:ext>
                </a:extLst>
              </a:tr>
              <a:tr h="665538">
                <a:tc>
                  <a:txBody>
                    <a:bodyPr/>
                    <a:lstStyle/>
                    <a:p>
                      <a:pPr marL="0" marR="0" algn="ctr">
                        <a:lnSpc>
                          <a:spcPct val="115000"/>
                        </a:lnSpc>
                        <a:spcAft>
                          <a:spcPts val="800"/>
                        </a:spcAft>
                        <a:buNone/>
                      </a:pPr>
                      <a:r>
                        <a:rPr lang="en-US" sz="2000" kern="100">
                          <a:solidFill>
                            <a:srgbClr val="EAAA00"/>
                          </a:solidFill>
                          <a:effectLst/>
                        </a:rPr>
                        <a:t>3 Years</a:t>
                      </a:r>
                      <a:endParaRPr lang="en-US" sz="2000" kern="100">
                        <a:solidFill>
                          <a:srgbClr val="EAAA00"/>
                        </a:solidFill>
                        <a:effectLst/>
                        <a:latin typeface="Aptos"/>
                        <a:ea typeface="Aptos" panose="020B0004020202020204" pitchFamily="34" charset="0"/>
                        <a:cs typeface="Times New Roman"/>
                      </a:endParaRPr>
                    </a:p>
                  </a:txBody>
                  <a:tcPr marL="68580" marR="68580" marT="0" marB="0" anchor="ctr">
                    <a:solidFill>
                      <a:srgbClr val="002855"/>
                    </a:solidFill>
                  </a:tcPr>
                </a:tc>
                <a:tc>
                  <a:txBody>
                    <a:bodyPr/>
                    <a:lstStyle/>
                    <a:p>
                      <a:pPr marL="0" marR="0" algn="ctr">
                        <a:lnSpc>
                          <a:spcPct val="115000"/>
                        </a:lnSpc>
                        <a:spcAft>
                          <a:spcPts val="800"/>
                        </a:spcAft>
                        <a:buNone/>
                      </a:pPr>
                      <a:r>
                        <a:rPr lang="en-US" sz="2000" kern="100">
                          <a:solidFill>
                            <a:srgbClr val="EAAA00"/>
                          </a:solidFill>
                          <a:effectLst/>
                        </a:rPr>
                        <a:t>Copies of Public Notices; Actions to correct violations</a:t>
                      </a:r>
                      <a:endParaRPr lang="en-US" sz="2000" kern="100">
                        <a:solidFill>
                          <a:srgbClr val="EAAA00"/>
                        </a:solidFill>
                        <a:effectLst/>
                        <a:latin typeface="Aptos"/>
                        <a:ea typeface="Aptos" panose="020B0004020202020204" pitchFamily="34" charset="0"/>
                        <a:cs typeface="Times New Roman"/>
                      </a:endParaRPr>
                    </a:p>
                  </a:txBody>
                  <a:tcPr marL="68580" marR="68580" marT="0" marB="0" anchor="ctr">
                    <a:solidFill>
                      <a:srgbClr val="002855"/>
                    </a:solidFill>
                  </a:tcPr>
                </a:tc>
                <a:extLst>
                  <a:ext uri="{0D108BD9-81ED-4DB2-BD59-A6C34878D82A}">
                    <a16:rowId xmlns:a16="http://schemas.microsoft.com/office/drawing/2014/main" val="710019999"/>
                  </a:ext>
                </a:extLst>
              </a:tr>
              <a:tr h="1006713">
                <a:tc>
                  <a:txBody>
                    <a:bodyPr/>
                    <a:lstStyle/>
                    <a:p>
                      <a:pPr marL="0" marR="0" algn="ctr">
                        <a:lnSpc>
                          <a:spcPct val="115000"/>
                        </a:lnSpc>
                        <a:spcAft>
                          <a:spcPts val="800"/>
                        </a:spcAft>
                        <a:buNone/>
                      </a:pPr>
                      <a:r>
                        <a:rPr lang="en-US" sz="2000" kern="100">
                          <a:solidFill>
                            <a:srgbClr val="EAAA00"/>
                          </a:solidFill>
                          <a:effectLst/>
                        </a:rPr>
                        <a:t>5 Years</a:t>
                      </a:r>
                      <a:endParaRPr lang="en-US" sz="2000" kern="100">
                        <a:solidFill>
                          <a:srgbClr val="EAAA00"/>
                        </a:solidFill>
                        <a:effectLst/>
                        <a:latin typeface="Aptos"/>
                        <a:ea typeface="Aptos" panose="020B0004020202020204" pitchFamily="34" charset="0"/>
                        <a:cs typeface="Times New Roman"/>
                      </a:endParaRPr>
                    </a:p>
                  </a:txBody>
                  <a:tcPr marL="68580" marR="68580" marT="0" marB="0" anchor="ctr">
                    <a:solidFill>
                      <a:srgbClr val="002855"/>
                    </a:solidFill>
                  </a:tcPr>
                </a:tc>
                <a:tc>
                  <a:txBody>
                    <a:bodyPr/>
                    <a:lstStyle/>
                    <a:p>
                      <a:pPr marL="0" marR="0" algn="ctr">
                        <a:lnSpc>
                          <a:spcPct val="115000"/>
                        </a:lnSpc>
                        <a:spcAft>
                          <a:spcPts val="800"/>
                        </a:spcAft>
                        <a:buNone/>
                      </a:pPr>
                      <a:r>
                        <a:rPr lang="en-US" sz="2000" kern="100">
                          <a:solidFill>
                            <a:srgbClr val="EAAA00"/>
                          </a:solidFill>
                          <a:effectLst/>
                        </a:rPr>
                        <a:t>Monthly Operational reports, Bac-T analyses, Records for a variance or exemption.</a:t>
                      </a:r>
                      <a:endParaRPr lang="en-US" sz="2000" kern="100">
                        <a:solidFill>
                          <a:srgbClr val="EAAA00"/>
                        </a:solidFill>
                        <a:effectLst/>
                        <a:latin typeface="Aptos"/>
                        <a:ea typeface="Aptos" panose="020B0004020202020204" pitchFamily="34" charset="0"/>
                        <a:cs typeface="Times New Roman"/>
                      </a:endParaRPr>
                    </a:p>
                  </a:txBody>
                  <a:tcPr marL="68580" marR="68580" marT="0" marB="0" anchor="ctr">
                    <a:solidFill>
                      <a:srgbClr val="002855"/>
                    </a:solidFill>
                  </a:tcPr>
                </a:tc>
                <a:extLst>
                  <a:ext uri="{0D108BD9-81ED-4DB2-BD59-A6C34878D82A}">
                    <a16:rowId xmlns:a16="http://schemas.microsoft.com/office/drawing/2014/main" val="85794790"/>
                  </a:ext>
                </a:extLst>
              </a:tr>
              <a:tr h="1347887">
                <a:tc>
                  <a:txBody>
                    <a:bodyPr/>
                    <a:lstStyle/>
                    <a:p>
                      <a:pPr marL="0" marR="0" algn="ctr">
                        <a:lnSpc>
                          <a:spcPct val="115000"/>
                        </a:lnSpc>
                        <a:spcAft>
                          <a:spcPts val="800"/>
                        </a:spcAft>
                        <a:buNone/>
                      </a:pPr>
                      <a:r>
                        <a:rPr lang="en-US" sz="2000" kern="100">
                          <a:solidFill>
                            <a:srgbClr val="EAAA00"/>
                          </a:solidFill>
                          <a:effectLst/>
                        </a:rPr>
                        <a:t>10 Years</a:t>
                      </a:r>
                      <a:endParaRPr lang="en-US" sz="2000" kern="100">
                        <a:solidFill>
                          <a:srgbClr val="EAAA00"/>
                        </a:solidFill>
                        <a:effectLst/>
                        <a:latin typeface="Aptos"/>
                        <a:ea typeface="Aptos" panose="020B0004020202020204" pitchFamily="34" charset="0"/>
                        <a:cs typeface="Times New Roman"/>
                      </a:endParaRPr>
                    </a:p>
                  </a:txBody>
                  <a:tcPr marL="68580" marR="68580" marT="0" marB="0" anchor="ctr">
                    <a:solidFill>
                      <a:srgbClr val="002855"/>
                    </a:solidFill>
                  </a:tcPr>
                </a:tc>
                <a:tc>
                  <a:txBody>
                    <a:bodyPr/>
                    <a:lstStyle/>
                    <a:p>
                      <a:pPr marL="0" marR="0" algn="ctr">
                        <a:lnSpc>
                          <a:spcPct val="115000"/>
                        </a:lnSpc>
                        <a:spcAft>
                          <a:spcPts val="800"/>
                        </a:spcAft>
                        <a:buNone/>
                      </a:pPr>
                      <a:r>
                        <a:rPr lang="en-US" sz="2000" kern="100">
                          <a:solidFill>
                            <a:srgbClr val="EAAA00"/>
                          </a:solidFill>
                          <a:effectLst/>
                        </a:rPr>
                        <a:t>Radiological, Chemical, and Turbidity analyses; Copies of written reports, summaries, or communications regarding sanitary surveys</a:t>
                      </a:r>
                      <a:endParaRPr lang="en-US" sz="2000" kern="100">
                        <a:solidFill>
                          <a:srgbClr val="EAAA00"/>
                        </a:solidFill>
                        <a:effectLst/>
                        <a:latin typeface="Aptos"/>
                        <a:ea typeface="Aptos" panose="020B0004020202020204" pitchFamily="34" charset="0"/>
                        <a:cs typeface="Times New Roman"/>
                      </a:endParaRPr>
                    </a:p>
                  </a:txBody>
                  <a:tcPr marL="68580" marR="68580" marT="0" marB="0" anchor="ctr">
                    <a:solidFill>
                      <a:srgbClr val="002855"/>
                    </a:solidFill>
                  </a:tcPr>
                </a:tc>
                <a:extLst>
                  <a:ext uri="{0D108BD9-81ED-4DB2-BD59-A6C34878D82A}">
                    <a16:rowId xmlns:a16="http://schemas.microsoft.com/office/drawing/2014/main" val="2413451373"/>
                  </a:ext>
                </a:extLst>
              </a:tr>
              <a:tr h="324363">
                <a:tc>
                  <a:txBody>
                    <a:bodyPr/>
                    <a:lstStyle/>
                    <a:p>
                      <a:pPr marL="0" marR="0" algn="ctr">
                        <a:lnSpc>
                          <a:spcPct val="115000"/>
                        </a:lnSpc>
                        <a:spcAft>
                          <a:spcPts val="800"/>
                        </a:spcAft>
                        <a:buNone/>
                      </a:pPr>
                      <a:r>
                        <a:rPr lang="en-US" sz="2000" kern="100">
                          <a:solidFill>
                            <a:srgbClr val="EAAA00"/>
                          </a:solidFill>
                          <a:effectLst/>
                        </a:rPr>
                        <a:t>12 Years</a:t>
                      </a:r>
                      <a:endParaRPr lang="en-US" sz="2000" kern="100">
                        <a:solidFill>
                          <a:srgbClr val="EAAA00"/>
                        </a:solidFill>
                        <a:effectLst/>
                        <a:latin typeface="Aptos"/>
                        <a:ea typeface="Aptos" panose="020B0004020202020204" pitchFamily="34" charset="0"/>
                        <a:cs typeface="Times New Roman"/>
                      </a:endParaRPr>
                    </a:p>
                  </a:txBody>
                  <a:tcPr marL="68580" marR="68580" marT="0" marB="0" anchor="ctr">
                    <a:solidFill>
                      <a:srgbClr val="002855"/>
                    </a:solidFill>
                  </a:tcPr>
                </a:tc>
                <a:tc>
                  <a:txBody>
                    <a:bodyPr/>
                    <a:lstStyle/>
                    <a:p>
                      <a:pPr marL="0" marR="0" algn="ctr">
                        <a:lnSpc>
                          <a:spcPct val="115000"/>
                        </a:lnSpc>
                        <a:spcAft>
                          <a:spcPts val="800"/>
                        </a:spcAft>
                        <a:buNone/>
                      </a:pPr>
                      <a:r>
                        <a:rPr lang="en-US" sz="2000" kern="100">
                          <a:solidFill>
                            <a:srgbClr val="EAAA00"/>
                          </a:solidFill>
                          <a:effectLst/>
                        </a:rPr>
                        <a:t>Lead and Copper Analysis</a:t>
                      </a:r>
                      <a:endParaRPr lang="en-US" sz="2000" kern="100">
                        <a:solidFill>
                          <a:srgbClr val="EAAA00"/>
                        </a:solidFill>
                        <a:effectLst/>
                        <a:latin typeface="Aptos"/>
                        <a:ea typeface="Aptos" panose="020B0004020202020204" pitchFamily="34" charset="0"/>
                        <a:cs typeface="Times New Roman"/>
                      </a:endParaRPr>
                    </a:p>
                  </a:txBody>
                  <a:tcPr marL="68580" marR="68580" marT="0" marB="0" anchor="ctr">
                    <a:solidFill>
                      <a:srgbClr val="002855"/>
                    </a:solidFill>
                  </a:tcPr>
                </a:tc>
                <a:extLst>
                  <a:ext uri="{0D108BD9-81ED-4DB2-BD59-A6C34878D82A}">
                    <a16:rowId xmlns:a16="http://schemas.microsoft.com/office/drawing/2014/main" val="2945191598"/>
                  </a:ext>
                </a:extLst>
              </a:tr>
              <a:tr h="324363">
                <a:tc>
                  <a:txBody>
                    <a:bodyPr/>
                    <a:lstStyle/>
                    <a:p>
                      <a:pPr marL="0" marR="0" algn="ctr">
                        <a:lnSpc>
                          <a:spcPct val="115000"/>
                        </a:lnSpc>
                        <a:spcAft>
                          <a:spcPts val="800"/>
                        </a:spcAft>
                        <a:buNone/>
                      </a:pPr>
                      <a:r>
                        <a:rPr lang="en-US" sz="2000" kern="100">
                          <a:solidFill>
                            <a:srgbClr val="EAAA00"/>
                          </a:solidFill>
                          <a:effectLst/>
                        </a:rPr>
                        <a:t>Indefinitely</a:t>
                      </a:r>
                      <a:endParaRPr lang="en-US" sz="2000" kern="100">
                        <a:solidFill>
                          <a:srgbClr val="EAAA00"/>
                        </a:solidFill>
                        <a:effectLst/>
                        <a:latin typeface="Aptos"/>
                        <a:ea typeface="Aptos" panose="020B0004020202020204" pitchFamily="34" charset="0"/>
                        <a:cs typeface="Times New Roman"/>
                      </a:endParaRPr>
                    </a:p>
                  </a:txBody>
                  <a:tcPr marL="68580" marR="68580" marT="0" marB="0" anchor="ctr">
                    <a:solidFill>
                      <a:srgbClr val="002855"/>
                    </a:solidFill>
                  </a:tcPr>
                </a:tc>
                <a:tc>
                  <a:txBody>
                    <a:bodyPr/>
                    <a:lstStyle/>
                    <a:p>
                      <a:pPr marL="0" marR="0" algn="ctr">
                        <a:lnSpc>
                          <a:spcPct val="115000"/>
                        </a:lnSpc>
                        <a:spcAft>
                          <a:spcPts val="800"/>
                        </a:spcAft>
                        <a:buNone/>
                      </a:pPr>
                      <a:r>
                        <a:rPr lang="en-US" sz="2000" kern="100">
                          <a:solidFill>
                            <a:srgbClr val="EAAA00"/>
                          </a:solidFill>
                          <a:effectLst/>
                        </a:rPr>
                        <a:t>Copies of CT/log inactivation calculations</a:t>
                      </a:r>
                      <a:endParaRPr lang="en-US" sz="2000" kern="100">
                        <a:solidFill>
                          <a:srgbClr val="EAAA00"/>
                        </a:solidFill>
                        <a:effectLst/>
                        <a:latin typeface="Aptos"/>
                        <a:ea typeface="Aptos" panose="020B0004020202020204" pitchFamily="34" charset="0"/>
                        <a:cs typeface="Times New Roman"/>
                      </a:endParaRPr>
                    </a:p>
                  </a:txBody>
                  <a:tcPr marL="68580" marR="68580" marT="0" marB="0" anchor="ctr">
                    <a:solidFill>
                      <a:srgbClr val="002855"/>
                    </a:solidFill>
                  </a:tcPr>
                </a:tc>
                <a:extLst>
                  <a:ext uri="{0D108BD9-81ED-4DB2-BD59-A6C34878D82A}">
                    <a16:rowId xmlns:a16="http://schemas.microsoft.com/office/drawing/2014/main" val="106370860"/>
                  </a:ext>
                </a:extLst>
              </a:tr>
            </a:tbl>
          </a:graphicData>
        </a:graphic>
      </p:graphicFrame>
      <p:sp>
        <p:nvSpPr>
          <p:cNvPr id="5" name="Slide Number Placeholder 4">
            <a:extLst>
              <a:ext uri="{FF2B5EF4-FFF2-40B4-BE49-F238E27FC236}">
                <a16:creationId xmlns:a16="http://schemas.microsoft.com/office/drawing/2014/main" id="{60544B2E-5D5D-19EE-3D1F-52BE8223C70F}"/>
              </a:ext>
            </a:extLst>
          </p:cNvPr>
          <p:cNvSpPr>
            <a:spLocks noGrp="1"/>
          </p:cNvSpPr>
          <p:nvPr>
            <p:ph type="sldNum" sz="quarter" idx="12"/>
          </p:nvPr>
        </p:nvSpPr>
        <p:spPr/>
        <p:txBody>
          <a:bodyPr/>
          <a:lstStyle/>
          <a:p>
            <a:fld id="{B1FE6DA9-00BB-4AA6-B864-65108A5F5295}" type="slidenum">
              <a:rPr lang="en-US" smtClean="0"/>
              <a:pPr/>
              <a:t>35</a:t>
            </a:fld>
            <a:endParaRPr lang="en-US"/>
          </a:p>
        </p:txBody>
      </p:sp>
    </p:spTree>
    <p:extLst>
      <p:ext uri="{BB962C8B-B14F-4D97-AF65-F5344CB8AC3E}">
        <p14:creationId xmlns:p14="http://schemas.microsoft.com/office/powerpoint/2010/main" val="4009615210"/>
      </p:ext>
    </p:extLst>
  </p:cSld>
  <p:clrMapOvr>
    <a:masterClrMapping/>
  </p:clrMapOvr>
  <p:extLst>
    <p:ext uri="{6950BFC3-D8DA-4A85-94F7-54DA5524770B}">
      <p188:commentRel xmlns:p188="http://schemas.microsoft.com/office/powerpoint/2018/8/main" r:id="rId2"/>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55AE6-7E7C-00BC-1FC1-C99C34ED8A6C}"/>
              </a:ext>
            </a:extLst>
          </p:cNvPr>
          <p:cNvSpPr>
            <a:spLocks noGrp="1"/>
          </p:cNvSpPr>
          <p:nvPr>
            <p:ph type="title"/>
          </p:nvPr>
        </p:nvSpPr>
        <p:spPr/>
        <p:txBody>
          <a:bodyPr/>
          <a:lstStyle/>
          <a:p>
            <a:r>
              <a:rPr lang="en-US"/>
              <a:t>What do you think happens at a water treatment plant?</a:t>
            </a:r>
          </a:p>
        </p:txBody>
      </p:sp>
      <p:sp>
        <p:nvSpPr>
          <p:cNvPr id="3" name="Content Placeholder 2">
            <a:extLst>
              <a:ext uri="{FF2B5EF4-FFF2-40B4-BE49-F238E27FC236}">
                <a16:creationId xmlns:a16="http://schemas.microsoft.com/office/drawing/2014/main" id="{AA6F824D-E8F3-9C30-0FA9-99F20475ABBF}"/>
              </a:ext>
            </a:extLst>
          </p:cNvPr>
          <p:cNvSpPr>
            <a:spLocks noGrp="1"/>
          </p:cNvSpPr>
          <p:nvPr>
            <p:ph idx="1"/>
          </p:nvPr>
        </p:nvSpPr>
        <p:spPr/>
        <p:txBody>
          <a:bodyPr/>
          <a:lstStyle/>
          <a:p>
            <a:pPr marL="0" indent="0">
              <a:buNone/>
            </a:pPr>
            <a:endParaRPr lang="en-US"/>
          </a:p>
          <a:p>
            <a:pPr marL="0" indent="0">
              <a:buNone/>
            </a:pPr>
            <a:endParaRPr lang="en-US"/>
          </a:p>
          <a:p>
            <a:pPr marL="0" indent="0">
              <a:buNone/>
            </a:pPr>
            <a:r>
              <a:rPr lang="en-US"/>
              <a:t>Group Discussion: What processes are you aware of in a Drinking Water Treatment Plant?</a:t>
            </a:r>
          </a:p>
        </p:txBody>
      </p:sp>
      <p:sp>
        <p:nvSpPr>
          <p:cNvPr id="5" name="Slide Number Placeholder 4">
            <a:extLst>
              <a:ext uri="{FF2B5EF4-FFF2-40B4-BE49-F238E27FC236}">
                <a16:creationId xmlns:a16="http://schemas.microsoft.com/office/drawing/2014/main" id="{5D633C9D-7FA2-46C3-744F-06DB1B664174}"/>
              </a:ext>
            </a:extLst>
          </p:cNvPr>
          <p:cNvSpPr>
            <a:spLocks noGrp="1"/>
          </p:cNvSpPr>
          <p:nvPr>
            <p:ph type="sldNum" sz="quarter" idx="12"/>
          </p:nvPr>
        </p:nvSpPr>
        <p:spPr/>
        <p:txBody>
          <a:bodyPr/>
          <a:lstStyle/>
          <a:p>
            <a:fld id="{B1FE6DA9-00BB-4AA6-B864-65108A5F5295}" type="slidenum">
              <a:rPr lang="en-US" smtClean="0"/>
              <a:pPr/>
              <a:t>36</a:t>
            </a:fld>
            <a:endParaRPr lang="en-US"/>
          </a:p>
        </p:txBody>
      </p:sp>
    </p:spTree>
    <p:extLst>
      <p:ext uri="{BB962C8B-B14F-4D97-AF65-F5344CB8AC3E}">
        <p14:creationId xmlns:p14="http://schemas.microsoft.com/office/powerpoint/2010/main" val="729041471"/>
      </p:ext>
    </p:extLst>
  </p:cSld>
  <p:clrMapOvr>
    <a:masterClrMapping/>
  </p:clrMapOvr>
  <p:extLst>
    <p:ext uri="{6950BFC3-D8DA-4A85-94F7-54DA5524770B}">
      <p188:commentRel xmlns:p188="http://schemas.microsoft.com/office/powerpoint/2018/8/main" r:id="rId2"/>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BA650-F3AD-2E82-A405-AF12502B5CB8}"/>
              </a:ext>
            </a:extLst>
          </p:cNvPr>
          <p:cNvSpPr>
            <a:spLocks noGrp="1"/>
          </p:cNvSpPr>
          <p:nvPr>
            <p:ph type="title"/>
          </p:nvPr>
        </p:nvSpPr>
        <p:spPr/>
        <p:txBody>
          <a:bodyPr/>
          <a:lstStyle/>
          <a:p>
            <a:r>
              <a:rPr lang="en-US"/>
              <a:t>It depends...</a:t>
            </a:r>
          </a:p>
        </p:txBody>
      </p:sp>
      <p:pic>
        <p:nvPicPr>
          <p:cNvPr id="4" name="Content Placeholder 3" descr="A table with text on it&#10;&#10;AI-generated content may be incorrect.">
            <a:extLst>
              <a:ext uri="{FF2B5EF4-FFF2-40B4-BE49-F238E27FC236}">
                <a16:creationId xmlns:a16="http://schemas.microsoft.com/office/drawing/2014/main" id="{33BE30F4-6475-A4A4-0AF3-6E1F21062A15}"/>
              </a:ext>
            </a:extLst>
          </p:cNvPr>
          <p:cNvPicPr>
            <a:picLocks noGrp="1" noChangeAspect="1"/>
          </p:cNvPicPr>
          <p:nvPr>
            <p:ph idx="1"/>
          </p:nvPr>
        </p:nvPicPr>
        <p:blipFill>
          <a:blip r:embed="rId3"/>
          <a:stretch>
            <a:fillRect/>
          </a:stretch>
        </p:blipFill>
        <p:spPr>
          <a:xfrm>
            <a:off x="2590176" y="1461841"/>
            <a:ext cx="7011647" cy="4351338"/>
          </a:xfrm>
        </p:spPr>
      </p:pic>
      <p:sp>
        <p:nvSpPr>
          <p:cNvPr id="5" name="Slide Number Placeholder 4">
            <a:extLst>
              <a:ext uri="{FF2B5EF4-FFF2-40B4-BE49-F238E27FC236}">
                <a16:creationId xmlns:a16="http://schemas.microsoft.com/office/drawing/2014/main" id="{2683D53B-3125-EBAC-7270-2695411C8316}"/>
              </a:ext>
            </a:extLst>
          </p:cNvPr>
          <p:cNvSpPr>
            <a:spLocks noGrp="1"/>
          </p:cNvSpPr>
          <p:nvPr>
            <p:ph type="sldNum" sz="quarter" idx="12"/>
          </p:nvPr>
        </p:nvSpPr>
        <p:spPr/>
        <p:txBody>
          <a:bodyPr/>
          <a:lstStyle/>
          <a:p>
            <a:fld id="{B1FE6DA9-00BB-4AA6-B864-65108A5F5295}" type="slidenum">
              <a:rPr lang="en-US" smtClean="0"/>
              <a:pPr/>
              <a:t>37</a:t>
            </a:fld>
            <a:endParaRPr lang="en-US"/>
          </a:p>
        </p:txBody>
      </p:sp>
    </p:spTree>
    <p:extLst>
      <p:ext uri="{BB962C8B-B14F-4D97-AF65-F5344CB8AC3E}">
        <p14:creationId xmlns:p14="http://schemas.microsoft.com/office/powerpoint/2010/main" val="3503226606"/>
      </p:ext>
    </p:extLst>
  </p:cSld>
  <p:clrMapOvr>
    <a:masterClrMapping/>
  </p:clrMapOvr>
  <p:extLst>
    <p:ext uri="{6950BFC3-D8DA-4A85-94F7-54DA5524770B}">
      <p188:commentRel xmlns:p188="http://schemas.microsoft.com/office/powerpoint/2018/8/main" r:id="rId2"/>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treatment plant&#10;&#10;AI-generated content may be incorrect.">
            <a:extLst>
              <a:ext uri="{FF2B5EF4-FFF2-40B4-BE49-F238E27FC236}">
                <a16:creationId xmlns:a16="http://schemas.microsoft.com/office/drawing/2014/main" id="{4F0E4255-3BED-DD2B-C385-801E1CC9C14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29017" y="0"/>
            <a:ext cx="9533966" cy="5661466"/>
          </a:xfrm>
          <a:prstGeom prst="rect">
            <a:avLst/>
          </a:prstGeom>
        </p:spPr>
      </p:pic>
      <p:sp>
        <p:nvSpPr>
          <p:cNvPr id="4" name="Slide Number Placeholder 3">
            <a:extLst>
              <a:ext uri="{FF2B5EF4-FFF2-40B4-BE49-F238E27FC236}">
                <a16:creationId xmlns:a16="http://schemas.microsoft.com/office/drawing/2014/main" id="{EC1627F6-B8A4-0626-08A3-25E7399BB406}"/>
              </a:ext>
            </a:extLst>
          </p:cNvPr>
          <p:cNvSpPr>
            <a:spLocks noGrp="1"/>
          </p:cNvSpPr>
          <p:nvPr>
            <p:ph type="sldNum" sz="quarter" idx="12"/>
          </p:nvPr>
        </p:nvSpPr>
        <p:spPr/>
        <p:txBody>
          <a:bodyPr/>
          <a:lstStyle/>
          <a:p>
            <a:fld id="{B1FE6DA9-00BB-4AA6-B864-65108A5F5295}" type="slidenum">
              <a:rPr lang="en-US" smtClean="0"/>
              <a:pPr/>
              <a:t>38</a:t>
            </a:fld>
            <a:endParaRPr lang="en-US"/>
          </a:p>
        </p:txBody>
      </p:sp>
    </p:spTree>
    <p:extLst>
      <p:ext uri="{BB962C8B-B14F-4D97-AF65-F5344CB8AC3E}">
        <p14:creationId xmlns:p14="http://schemas.microsoft.com/office/powerpoint/2010/main" val="701850229"/>
      </p:ext>
    </p:extLst>
  </p:cSld>
  <p:clrMapOvr>
    <a:masterClrMapping/>
  </p:clrMapOvr>
  <p:extLst>
    <p:ext uri="{6950BFC3-D8DA-4A85-94F7-54DA5524770B}">
      <p188:commentRel xmlns:p188="http://schemas.microsoft.com/office/powerpoint/2018/8/main" r:id="rId2"/>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055" y="363706"/>
            <a:ext cx="9875520" cy="1356360"/>
          </a:xfrm>
        </p:spPr>
        <p:txBody>
          <a:bodyPr/>
          <a:lstStyle/>
          <a:p>
            <a:r>
              <a:rPr lang="en-US"/>
              <a:t>Screening</a:t>
            </a:r>
            <a:endParaRPr lang="en-US">
              <a:solidFill>
                <a:schemeClr val="tx1"/>
              </a:solidFill>
            </a:endParaRPr>
          </a:p>
        </p:txBody>
      </p:sp>
      <p:sp>
        <p:nvSpPr>
          <p:cNvPr id="3" name="Content Placeholder 2"/>
          <p:cNvSpPr>
            <a:spLocks noGrp="1"/>
          </p:cNvSpPr>
          <p:nvPr>
            <p:ph idx="1"/>
          </p:nvPr>
        </p:nvSpPr>
        <p:spPr>
          <a:xfrm>
            <a:off x="606055" y="1858623"/>
            <a:ext cx="6704989" cy="4297547"/>
          </a:xfrm>
        </p:spPr>
        <p:txBody>
          <a:bodyPr vert="horz" lIns="91440" tIns="45720" rIns="91440" bIns="45720" rtlCol="0" anchor="t">
            <a:normAutofit/>
          </a:bodyPr>
          <a:lstStyle/>
          <a:p>
            <a:r>
              <a:rPr lang="en-US" sz="2400">
                <a:solidFill>
                  <a:schemeClr val="tx1"/>
                </a:solidFill>
              </a:rPr>
              <a:t>Water flows through meshes/filters with relatively large aperture sizes</a:t>
            </a:r>
          </a:p>
          <a:p>
            <a:r>
              <a:rPr lang="en-US" sz="2400"/>
              <a:t>Removes large debris, such as sticks, leaves, and litter</a:t>
            </a:r>
          </a:p>
          <a:p>
            <a:r>
              <a:rPr lang="en-US" sz="2400"/>
              <a:t>This is the first round of clarification and also serves to protect subsequent equipment</a:t>
            </a:r>
          </a:p>
          <a:p>
            <a:endParaRPr lang="en-US" sz="2400">
              <a:solidFill>
                <a:schemeClr val="tx1"/>
              </a:solidFill>
            </a:endParaRPr>
          </a:p>
        </p:txBody>
      </p:sp>
      <p:pic>
        <p:nvPicPr>
          <p:cNvPr id="4" name="Picture 3"/>
          <p:cNvPicPr>
            <a:picLocks noChangeAspect="1"/>
          </p:cNvPicPr>
          <p:nvPr/>
        </p:nvPicPr>
        <p:blipFill>
          <a:blip r:embed="rId2"/>
          <a:stretch>
            <a:fillRect/>
          </a:stretch>
        </p:blipFill>
        <p:spPr>
          <a:xfrm>
            <a:off x="7554158" y="1858623"/>
            <a:ext cx="4419600" cy="3333750"/>
          </a:xfrm>
          <a:prstGeom prst="rect">
            <a:avLst/>
          </a:prstGeom>
        </p:spPr>
      </p:pic>
      <p:sp>
        <p:nvSpPr>
          <p:cNvPr id="6" name="Slide Number Placeholder 5">
            <a:extLst>
              <a:ext uri="{FF2B5EF4-FFF2-40B4-BE49-F238E27FC236}">
                <a16:creationId xmlns:a16="http://schemas.microsoft.com/office/drawing/2014/main" id="{7971F649-A6B1-3549-36AC-B94F2E5DE29B}"/>
              </a:ext>
            </a:extLst>
          </p:cNvPr>
          <p:cNvSpPr>
            <a:spLocks noGrp="1"/>
          </p:cNvSpPr>
          <p:nvPr>
            <p:ph type="sldNum" sz="quarter" idx="12"/>
          </p:nvPr>
        </p:nvSpPr>
        <p:spPr/>
        <p:txBody>
          <a:bodyPr/>
          <a:lstStyle/>
          <a:p>
            <a:fld id="{B1FE6DA9-00BB-4AA6-B864-65108A5F5295}" type="slidenum">
              <a:rPr lang="en-US" smtClean="0"/>
              <a:pPr/>
              <a:t>39</a:t>
            </a:fld>
            <a:endParaRPr lang="en-US"/>
          </a:p>
        </p:txBody>
      </p:sp>
    </p:spTree>
    <p:extLst>
      <p:ext uri="{BB962C8B-B14F-4D97-AF65-F5344CB8AC3E}">
        <p14:creationId xmlns:p14="http://schemas.microsoft.com/office/powerpoint/2010/main" val="2233579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E3FC4-DD7A-5A89-F5E9-C5D5A31DDDC8}"/>
              </a:ext>
            </a:extLst>
          </p:cNvPr>
          <p:cNvSpPr>
            <a:spLocks noGrp="1"/>
          </p:cNvSpPr>
          <p:nvPr>
            <p:ph type="title"/>
          </p:nvPr>
        </p:nvSpPr>
        <p:spPr/>
        <p:txBody>
          <a:bodyPr/>
          <a:lstStyle/>
          <a:p>
            <a:r>
              <a:rPr lang="en-US"/>
              <a:t>What to expect during this training</a:t>
            </a:r>
          </a:p>
        </p:txBody>
      </p:sp>
      <p:sp>
        <p:nvSpPr>
          <p:cNvPr id="3" name="Content Placeholder 2">
            <a:extLst>
              <a:ext uri="{FF2B5EF4-FFF2-40B4-BE49-F238E27FC236}">
                <a16:creationId xmlns:a16="http://schemas.microsoft.com/office/drawing/2014/main" id="{19919368-990E-F30E-0F86-8786C7A7B8A2}"/>
              </a:ext>
            </a:extLst>
          </p:cNvPr>
          <p:cNvSpPr>
            <a:spLocks noGrp="1"/>
          </p:cNvSpPr>
          <p:nvPr>
            <p:ph idx="1"/>
          </p:nvPr>
        </p:nvSpPr>
        <p:spPr/>
        <p:txBody>
          <a:bodyPr/>
          <a:lstStyle/>
          <a:p>
            <a:r>
              <a:rPr lang="en-US" dirty="0"/>
              <a:t>This will be a quick overview of several pertinent topics to succeed as an intern</a:t>
            </a:r>
          </a:p>
          <a:p>
            <a:r>
              <a:rPr lang="en-US" dirty="0"/>
              <a:t>Topics will cover some of the content needed to pass an entry level certification exam</a:t>
            </a:r>
          </a:p>
          <a:p>
            <a:r>
              <a:rPr lang="en-US" dirty="0"/>
              <a:t>Everything discussed, including the math, will be relevant concepts to operating a drinking water treatment plant</a:t>
            </a:r>
          </a:p>
        </p:txBody>
      </p:sp>
      <p:sp>
        <p:nvSpPr>
          <p:cNvPr id="5" name="Slide Number Placeholder 4">
            <a:extLst>
              <a:ext uri="{FF2B5EF4-FFF2-40B4-BE49-F238E27FC236}">
                <a16:creationId xmlns:a16="http://schemas.microsoft.com/office/drawing/2014/main" id="{DB224C69-9BA1-FAA7-ADFE-D3F4D351A739}"/>
              </a:ext>
            </a:extLst>
          </p:cNvPr>
          <p:cNvSpPr>
            <a:spLocks noGrp="1"/>
          </p:cNvSpPr>
          <p:nvPr>
            <p:ph type="sldNum" sz="quarter" idx="12"/>
          </p:nvPr>
        </p:nvSpPr>
        <p:spPr/>
        <p:txBody>
          <a:bodyPr/>
          <a:lstStyle/>
          <a:p>
            <a:fld id="{B1FE6DA9-00BB-4AA6-B864-65108A5F5295}" type="slidenum">
              <a:rPr lang="en-US" smtClean="0"/>
              <a:pPr/>
              <a:t>4</a:t>
            </a:fld>
            <a:endParaRPr lang="en-US"/>
          </a:p>
        </p:txBody>
      </p:sp>
    </p:spTree>
    <p:extLst>
      <p:ext uri="{BB962C8B-B14F-4D97-AF65-F5344CB8AC3E}">
        <p14:creationId xmlns:p14="http://schemas.microsoft.com/office/powerpoint/2010/main" val="597982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D6E4C-59F2-AFAE-CD9C-F5CDB77B12C9}"/>
              </a:ext>
            </a:extLst>
          </p:cNvPr>
          <p:cNvSpPr>
            <a:spLocks noGrp="1"/>
          </p:cNvSpPr>
          <p:nvPr>
            <p:ph type="title"/>
          </p:nvPr>
        </p:nvSpPr>
        <p:spPr/>
        <p:txBody>
          <a:bodyPr/>
          <a:lstStyle/>
          <a:p>
            <a:r>
              <a:rPr lang="en-US"/>
              <a:t>Coagulation</a:t>
            </a:r>
          </a:p>
        </p:txBody>
      </p:sp>
      <p:sp>
        <p:nvSpPr>
          <p:cNvPr id="3" name="Content Placeholder 2">
            <a:extLst>
              <a:ext uri="{FF2B5EF4-FFF2-40B4-BE49-F238E27FC236}">
                <a16:creationId xmlns:a16="http://schemas.microsoft.com/office/drawing/2014/main" id="{9B704BC7-8EA7-069F-84A5-76818662ADC6}"/>
              </a:ext>
            </a:extLst>
          </p:cNvPr>
          <p:cNvSpPr>
            <a:spLocks noGrp="1"/>
          </p:cNvSpPr>
          <p:nvPr>
            <p:ph idx="1"/>
          </p:nvPr>
        </p:nvSpPr>
        <p:spPr>
          <a:xfrm>
            <a:off x="838200" y="1835151"/>
            <a:ext cx="6683188" cy="3784600"/>
          </a:xfrm>
        </p:spPr>
        <p:txBody>
          <a:bodyPr vert="horz" lIns="91440" tIns="45720" rIns="91440" bIns="45720" rtlCol="0" anchor="t">
            <a:normAutofit fontScale="92500"/>
          </a:bodyPr>
          <a:lstStyle/>
          <a:p>
            <a:r>
              <a:rPr lang="en-US" kern="100">
                <a:effectLst/>
                <a:latin typeface="Aptos"/>
                <a:ea typeface="Aptos" panose="020B0004020202020204" pitchFamily="34" charset="0"/>
                <a:cs typeface="Times New Roman"/>
              </a:rPr>
              <a:t>Chemicals known as coagulants (</a:t>
            </a:r>
            <a:r>
              <a:rPr lang="en-US" kern="100">
                <a:latin typeface="Aptos"/>
                <a:ea typeface="Aptos" panose="020B0004020202020204" pitchFamily="34" charset="0"/>
                <a:cs typeface="Times New Roman"/>
              </a:rPr>
              <a:t>such as Aluminum</a:t>
            </a:r>
            <a:r>
              <a:rPr lang="en-US" kern="100">
                <a:effectLst/>
                <a:latin typeface="Aptos"/>
                <a:ea typeface="Aptos" panose="020B0004020202020204" pitchFamily="34" charset="0"/>
                <a:cs typeface="Times New Roman"/>
              </a:rPr>
              <a:t> Sulfate (alum), Poly-Aluminum Chloride (Del-PAC</a:t>
            </a:r>
            <a:r>
              <a:rPr lang="en-US" kern="100">
                <a:latin typeface="Aptos"/>
                <a:ea typeface="Aptos" panose="020B0004020202020204" pitchFamily="34" charset="0"/>
                <a:cs typeface="Times New Roman"/>
              </a:rPr>
              <a:t>), or Ferric</a:t>
            </a:r>
            <a:r>
              <a:rPr lang="en-US" kern="100">
                <a:effectLst/>
                <a:latin typeface="Aptos"/>
                <a:ea typeface="Aptos" panose="020B0004020202020204" pitchFamily="34" charset="0"/>
                <a:cs typeface="Times New Roman"/>
              </a:rPr>
              <a:t> </a:t>
            </a:r>
            <a:r>
              <a:rPr lang="en-US" kern="100">
                <a:latin typeface="Aptos"/>
                <a:ea typeface="Aptos" panose="020B0004020202020204" pitchFamily="34" charset="0"/>
                <a:cs typeface="Times New Roman"/>
              </a:rPr>
              <a:t>Chloride) </a:t>
            </a:r>
            <a:r>
              <a:rPr lang="en-US" kern="100">
                <a:effectLst/>
                <a:latin typeface="Aptos"/>
                <a:ea typeface="Aptos" panose="020B0004020202020204" pitchFamily="34" charset="0"/>
                <a:cs typeface="Times New Roman"/>
              </a:rPr>
              <a:t>are added to the water. This process uses an electrical charge that naturally occurs on the floating particles. Once that Charge reaches Net-Zero they bind together creating large formations known as Floc</a:t>
            </a:r>
          </a:p>
          <a:p>
            <a:r>
              <a:rPr lang="en-US" kern="100">
                <a:cs typeface="Times New Roman"/>
              </a:rPr>
              <a:t>Coagulants are dosed using a rapid mix/flash mix basin or inline mixer</a:t>
            </a:r>
          </a:p>
          <a:p>
            <a:endParaRPr lang="en-US" kern="100">
              <a:cs typeface="Times New Roman"/>
            </a:endParaRPr>
          </a:p>
          <a:p>
            <a:pPr marL="0" indent="0">
              <a:buNone/>
            </a:pPr>
            <a:endParaRPr lang="en-US"/>
          </a:p>
        </p:txBody>
      </p:sp>
      <p:pic>
        <p:nvPicPr>
          <p:cNvPr id="5" name="Picture 4" descr="Diagram, engineering drawing&#10;&#10;Description automatically generated">
            <a:extLst>
              <a:ext uri="{FF2B5EF4-FFF2-40B4-BE49-F238E27FC236}">
                <a16:creationId xmlns:a16="http://schemas.microsoft.com/office/drawing/2014/main" id="{C3339B40-7B67-60F8-21F9-119EA38237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8391" y="2156696"/>
            <a:ext cx="4506727" cy="2499039"/>
          </a:xfrm>
          <a:prstGeom prst="rect">
            <a:avLst/>
          </a:prstGeom>
        </p:spPr>
      </p:pic>
      <p:sp>
        <p:nvSpPr>
          <p:cNvPr id="7" name="TextBox 6">
            <a:extLst>
              <a:ext uri="{FF2B5EF4-FFF2-40B4-BE49-F238E27FC236}">
                <a16:creationId xmlns:a16="http://schemas.microsoft.com/office/drawing/2014/main" id="{4881AD7B-A7E0-E312-0E1E-FDFA17A75837}"/>
              </a:ext>
            </a:extLst>
          </p:cNvPr>
          <p:cNvSpPr txBox="1"/>
          <p:nvPr/>
        </p:nvSpPr>
        <p:spPr>
          <a:xfrm>
            <a:off x="8305633" y="4657943"/>
            <a:ext cx="3043450" cy="369332"/>
          </a:xfrm>
          <a:prstGeom prst="rect">
            <a:avLst/>
          </a:prstGeom>
          <a:noFill/>
        </p:spPr>
        <p:txBody>
          <a:bodyPr wrap="square" lIns="91440" tIns="45720" rIns="91440" bIns="45720" anchor="t">
            <a:spAutoFit/>
          </a:bodyPr>
          <a:lstStyle/>
          <a:p>
            <a:pPr algn="ctr"/>
            <a:r>
              <a:rPr lang="en-US"/>
              <a:t>Inline</a:t>
            </a:r>
            <a:r>
              <a:rPr lang="en-US" sz="1800"/>
              <a:t> </a:t>
            </a:r>
            <a:r>
              <a:rPr lang="en-US"/>
              <a:t>M</a:t>
            </a:r>
            <a:r>
              <a:rPr lang="en-US" sz="1800"/>
              <a:t>ixer</a:t>
            </a:r>
            <a:endParaRPr lang="en-US"/>
          </a:p>
        </p:txBody>
      </p:sp>
      <p:sp>
        <p:nvSpPr>
          <p:cNvPr id="6" name="Slide Number Placeholder 5">
            <a:extLst>
              <a:ext uri="{FF2B5EF4-FFF2-40B4-BE49-F238E27FC236}">
                <a16:creationId xmlns:a16="http://schemas.microsoft.com/office/drawing/2014/main" id="{38CAE8C8-E22B-4CDD-1A4A-05A2145AB34A}"/>
              </a:ext>
            </a:extLst>
          </p:cNvPr>
          <p:cNvSpPr>
            <a:spLocks noGrp="1"/>
          </p:cNvSpPr>
          <p:nvPr>
            <p:ph type="sldNum" sz="quarter" idx="12"/>
          </p:nvPr>
        </p:nvSpPr>
        <p:spPr/>
        <p:txBody>
          <a:bodyPr/>
          <a:lstStyle/>
          <a:p>
            <a:fld id="{B1FE6DA9-00BB-4AA6-B864-65108A5F5295}" type="slidenum">
              <a:rPr lang="en-US" smtClean="0"/>
              <a:pPr/>
              <a:t>40</a:t>
            </a:fld>
            <a:endParaRPr lang="en-US"/>
          </a:p>
        </p:txBody>
      </p:sp>
    </p:spTree>
    <p:extLst>
      <p:ext uri="{BB962C8B-B14F-4D97-AF65-F5344CB8AC3E}">
        <p14:creationId xmlns:p14="http://schemas.microsoft.com/office/powerpoint/2010/main" val="41403886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25052-2AD8-1BD3-39EE-B2E5F2EB61A4}"/>
              </a:ext>
            </a:extLst>
          </p:cNvPr>
          <p:cNvSpPr>
            <a:spLocks noGrp="1"/>
          </p:cNvSpPr>
          <p:nvPr>
            <p:ph type="title"/>
          </p:nvPr>
        </p:nvSpPr>
        <p:spPr/>
        <p:txBody>
          <a:bodyPr/>
          <a:lstStyle/>
          <a:p>
            <a:r>
              <a:rPr lang="en-US"/>
              <a:t>Coagulation</a:t>
            </a:r>
          </a:p>
        </p:txBody>
      </p:sp>
      <p:sp>
        <p:nvSpPr>
          <p:cNvPr id="29" name="Rectangle: Top Corners Rounded 28">
            <a:extLst>
              <a:ext uri="{FF2B5EF4-FFF2-40B4-BE49-F238E27FC236}">
                <a16:creationId xmlns:a16="http://schemas.microsoft.com/office/drawing/2014/main" id="{8D30DD7B-59B0-9033-FC4D-8C05933101CD}"/>
              </a:ext>
            </a:extLst>
          </p:cNvPr>
          <p:cNvSpPr/>
          <p:nvPr/>
        </p:nvSpPr>
        <p:spPr>
          <a:xfrm rot="10800000">
            <a:off x="3963986" y="2143146"/>
            <a:ext cx="4264027" cy="3899910"/>
          </a:xfrm>
          <a:prstGeom prst="round2SameRect">
            <a:avLst>
              <a:gd name="adj1" fmla="val 16667"/>
              <a:gd name="adj2" fmla="val 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DC2C9650-7643-8756-8650-A730B954B71A}"/>
              </a:ext>
            </a:extLst>
          </p:cNvPr>
          <p:cNvPicPr>
            <a:picLocks noChangeAspect="1"/>
          </p:cNvPicPr>
          <p:nvPr/>
        </p:nvPicPr>
        <p:blipFill>
          <a:blip r:embed="rId4"/>
          <a:stretch>
            <a:fillRect/>
          </a:stretch>
        </p:blipFill>
        <p:spPr>
          <a:xfrm>
            <a:off x="4300969" y="4619608"/>
            <a:ext cx="463336" cy="463336"/>
          </a:xfrm>
          <a:prstGeom prst="rect">
            <a:avLst/>
          </a:prstGeom>
        </p:spPr>
      </p:pic>
      <p:pic>
        <p:nvPicPr>
          <p:cNvPr id="31" name="Picture 30">
            <a:extLst>
              <a:ext uri="{FF2B5EF4-FFF2-40B4-BE49-F238E27FC236}">
                <a16:creationId xmlns:a16="http://schemas.microsoft.com/office/drawing/2014/main" id="{4EB63659-97B1-7194-6A8B-3D56089A3D06}"/>
              </a:ext>
            </a:extLst>
          </p:cNvPr>
          <p:cNvPicPr>
            <a:picLocks noChangeAspect="1"/>
          </p:cNvPicPr>
          <p:nvPr/>
        </p:nvPicPr>
        <p:blipFill>
          <a:blip r:embed="rId4"/>
          <a:stretch>
            <a:fillRect/>
          </a:stretch>
        </p:blipFill>
        <p:spPr>
          <a:xfrm>
            <a:off x="4531966" y="3659496"/>
            <a:ext cx="463336" cy="463336"/>
          </a:xfrm>
          <a:prstGeom prst="rect">
            <a:avLst/>
          </a:prstGeom>
        </p:spPr>
      </p:pic>
      <p:pic>
        <p:nvPicPr>
          <p:cNvPr id="32" name="Picture 31">
            <a:extLst>
              <a:ext uri="{FF2B5EF4-FFF2-40B4-BE49-F238E27FC236}">
                <a16:creationId xmlns:a16="http://schemas.microsoft.com/office/drawing/2014/main" id="{ED7E649A-C099-1589-01A2-3518AEA16643}"/>
              </a:ext>
            </a:extLst>
          </p:cNvPr>
          <p:cNvPicPr>
            <a:picLocks noChangeAspect="1"/>
          </p:cNvPicPr>
          <p:nvPr/>
        </p:nvPicPr>
        <p:blipFill>
          <a:blip r:embed="rId4"/>
          <a:stretch>
            <a:fillRect/>
          </a:stretch>
        </p:blipFill>
        <p:spPr>
          <a:xfrm>
            <a:off x="5089474" y="5455360"/>
            <a:ext cx="463336" cy="463336"/>
          </a:xfrm>
          <a:prstGeom prst="rect">
            <a:avLst/>
          </a:prstGeom>
        </p:spPr>
      </p:pic>
      <p:pic>
        <p:nvPicPr>
          <p:cNvPr id="33" name="Picture 32">
            <a:extLst>
              <a:ext uri="{FF2B5EF4-FFF2-40B4-BE49-F238E27FC236}">
                <a16:creationId xmlns:a16="http://schemas.microsoft.com/office/drawing/2014/main" id="{7796D20F-2F34-28D6-CF49-6941F284119F}"/>
              </a:ext>
            </a:extLst>
          </p:cNvPr>
          <p:cNvPicPr>
            <a:picLocks noChangeAspect="1"/>
          </p:cNvPicPr>
          <p:nvPr/>
        </p:nvPicPr>
        <p:blipFill>
          <a:blip r:embed="rId4"/>
          <a:stretch>
            <a:fillRect/>
          </a:stretch>
        </p:blipFill>
        <p:spPr>
          <a:xfrm>
            <a:off x="6771563" y="5228298"/>
            <a:ext cx="463336" cy="463336"/>
          </a:xfrm>
          <a:prstGeom prst="rect">
            <a:avLst/>
          </a:prstGeom>
        </p:spPr>
      </p:pic>
      <p:pic>
        <p:nvPicPr>
          <p:cNvPr id="34" name="Picture 33">
            <a:extLst>
              <a:ext uri="{FF2B5EF4-FFF2-40B4-BE49-F238E27FC236}">
                <a16:creationId xmlns:a16="http://schemas.microsoft.com/office/drawing/2014/main" id="{1AC7B67A-86B3-A395-642E-505D8095214C}"/>
              </a:ext>
            </a:extLst>
          </p:cNvPr>
          <p:cNvPicPr>
            <a:picLocks noChangeAspect="1"/>
          </p:cNvPicPr>
          <p:nvPr/>
        </p:nvPicPr>
        <p:blipFill>
          <a:blip r:embed="rId4"/>
          <a:stretch>
            <a:fillRect/>
          </a:stretch>
        </p:blipFill>
        <p:spPr>
          <a:xfrm>
            <a:off x="7430248" y="4387940"/>
            <a:ext cx="463336" cy="463336"/>
          </a:xfrm>
          <a:prstGeom prst="rect">
            <a:avLst/>
          </a:prstGeom>
        </p:spPr>
      </p:pic>
      <p:pic>
        <p:nvPicPr>
          <p:cNvPr id="35" name="Picture 34">
            <a:extLst>
              <a:ext uri="{FF2B5EF4-FFF2-40B4-BE49-F238E27FC236}">
                <a16:creationId xmlns:a16="http://schemas.microsoft.com/office/drawing/2014/main" id="{1742E163-6F97-6CC9-20B7-434C47F27814}"/>
              </a:ext>
            </a:extLst>
          </p:cNvPr>
          <p:cNvPicPr>
            <a:picLocks noChangeAspect="1"/>
          </p:cNvPicPr>
          <p:nvPr/>
        </p:nvPicPr>
        <p:blipFill>
          <a:blip r:embed="rId4"/>
          <a:stretch>
            <a:fillRect/>
          </a:stretch>
        </p:blipFill>
        <p:spPr>
          <a:xfrm>
            <a:off x="6489914" y="4253069"/>
            <a:ext cx="463336" cy="463336"/>
          </a:xfrm>
          <a:prstGeom prst="rect">
            <a:avLst/>
          </a:prstGeom>
        </p:spPr>
      </p:pic>
      <p:pic>
        <p:nvPicPr>
          <p:cNvPr id="36" name="Picture 35">
            <a:extLst>
              <a:ext uri="{FF2B5EF4-FFF2-40B4-BE49-F238E27FC236}">
                <a16:creationId xmlns:a16="http://schemas.microsoft.com/office/drawing/2014/main" id="{F63C38DE-90C0-D3B0-F089-D3435CB35E67}"/>
              </a:ext>
            </a:extLst>
          </p:cNvPr>
          <p:cNvPicPr>
            <a:picLocks noChangeAspect="1"/>
          </p:cNvPicPr>
          <p:nvPr/>
        </p:nvPicPr>
        <p:blipFill>
          <a:blip r:embed="rId4"/>
          <a:stretch>
            <a:fillRect/>
          </a:stretch>
        </p:blipFill>
        <p:spPr>
          <a:xfrm>
            <a:off x="7284128" y="2782761"/>
            <a:ext cx="463336" cy="463336"/>
          </a:xfrm>
          <a:prstGeom prst="rect">
            <a:avLst/>
          </a:prstGeom>
        </p:spPr>
      </p:pic>
      <p:pic>
        <p:nvPicPr>
          <p:cNvPr id="37" name="Picture 36">
            <a:extLst>
              <a:ext uri="{FF2B5EF4-FFF2-40B4-BE49-F238E27FC236}">
                <a16:creationId xmlns:a16="http://schemas.microsoft.com/office/drawing/2014/main" id="{51F6B8B3-AC4A-EA2B-50B9-10773278226C}"/>
              </a:ext>
            </a:extLst>
          </p:cNvPr>
          <p:cNvPicPr>
            <a:picLocks noChangeAspect="1"/>
          </p:cNvPicPr>
          <p:nvPr/>
        </p:nvPicPr>
        <p:blipFill>
          <a:blip r:embed="rId4"/>
          <a:stretch>
            <a:fillRect/>
          </a:stretch>
        </p:blipFill>
        <p:spPr>
          <a:xfrm>
            <a:off x="5326140" y="2543418"/>
            <a:ext cx="463336" cy="463336"/>
          </a:xfrm>
          <a:prstGeom prst="rect">
            <a:avLst/>
          </a:prstGeom>
        </p:spPr>
      </p:pic>
      <p:pic>
        <p:nvPicPr>
          <p:cNvPr id="38" name="Picture 37">
            <a:extLst>
              <a:ext uri="{FF2B5EF4-FFF2-40B4-BE49-F238E27FC236}">
                <a16:creationId xmlns:a16="http://schemas.microsoft.com/office/drawing/2014/main" id="{01060B07-AC1A-AE02-EC87-7B335CB2A775}"/>
              </a:ext>
            </a:extLst>
          </p:cNvPr>
          <p:cNvPicPr>
            <a:picLocks noChangeAspect="1"/>
          </p:cNvPicPr>
          <p:nvPr/>
        </p:nvPicPr>
        <p:blipFill>
          <a:blip r:embed="rId4"/>
          <a:stretch>
            <a:fillRect/>
          </a:stretch>
        </p:blipFill>
        <p:spPr>
          <a:xfrm>
            <a:off x="5864331" y="3453258"/>
            <a:ext cx="463336" cy="463336"/>
          </a:xfrm>
          <a:prstGeom prst="rect">
            <a:avLst/>
          </a:prstGeom>
        </p:spPr>
      </p:pic>
      <p:pic>
        <p:nvPicPr>
          <p:cNvPr id="39" name="Picture 38">
            <a:extLst>
              <a:ext uri="{FF2B5EF4-FFF2-40B4-BE49-F238E27FC236}">
                <a16:creationId xmlns:a16="http://schemas.microsoft.com/office/drawing/2014/main" id="{DEE8B8F0-6972-6041-BF7D-050858A58691}"/>
              </a:ext>
            </a:extLst>
          </p:cNvPr>
          <p:cNvPicPr>
            <a:picLocks noChangeAspect="1"/>
          </p:cNvPicPr>
          <p:nvPr/>
        </p:nvPicPr>
        <p:blipFill>
          <a:blip r:embed="rId5"/>
          <a:stretch>
            <a:fillRect/>
          </a:stretch>
        </p:blipFill>
        <p:spPr>
          <a:xfrm>
            <a:off x="4243063" y="2658766"/>
            <a:ext cx="805900" cy="733078"/>
          </a:xfrm>
          <a:prstGeom prst="rect">
            <a:avLst/>
          </a:prstGeom>
        </p:spPr>
      </p:pic>
      <p:pic>
        <p:nvPicPr>
          <p:cNvPr id="40" name="Picture 39">
            <a:extLst>
              <a:ext uri="{FF2B5EF4-FFF2-40B4-BE49-F238E27FC236}">
                <a16:creationId xmlns:a16="http://schemas.microsoft.com/office/drawing/2014/main" id="{3C5807BE-E0E6-D198-BBC0-9AB995BE2379}"/>
              </a:ext>
            </a:extLst>
          </p:cNvPr>
          <p:cNvPicPr>
            <a:picLocks noChangeAspect="1"/>
          </p:cNvPicPr>
          <p:nvPr/>
        </p:nvPicPr>
        <p:blipFill>
          <a:blip r:embed="rId5"/>
          <a:stretch>
            <a:fillRect/>
          </a:stretch>
        </p:blipFill>
        <p:spPr>
          <a:xfrm>
            <a:off x="5198802" y="4484737"/>
            <a:ext cx="805900" cy="733078"/>
          </a:xfrm>
          <a:prstGeom prst="rect">
            <a:avLst/>
          </a:prstGeom>
        </p:spPr>
      </p:pic>
      <p:pic>
        <p:nvPicPr>
          <p:cNvPr id="41" name="Picture 40">
            <a:extLst>
              <a:ext uri="{FF2B5EF4-FFF2-40B4-BE49-F238E27FC236}">
                <a16:creationId xmlns:a16="http://schemas.microsoft.com/office/drawing/2014/main" id="{062BABBC-4737-A7F1-A8DA-4681D538AB9A}"/>
              </a:ext>
            </a:extLst>
          </p:cNvPr>
          <p:cNvPicPr>
            <a:picLocks noChangeAspect="1"/>
          </p:cNvPicPr>
          <p:nvPr/>
        </p:nvPicPr>
        <p:blipFill>
          <a:blip r:embed="rId5"/>
          <a:stretch>
            <a:fillRect/>
          </a:stretch>
        </p:blipFill>
        <p:spPr>
          <a:xfrm>
            <a:off x="6368613" y="2509627"/>
            <a:ext cx="805900" cy="733078"/>
          </a:xfrm>
          <a:prstGeom prst="rect">
            <a:avLst/>
          </a:prstGeom>
        </p:spPr>
      </p:pic>
      <p:sp>
        <p:nvSpPr>
          <p:cNvPr id="42" name="TextBox 41">
            <a:extLst>
              <a:ext uri="{FF2B5EF4-FFF2-40B4-BE49-F238E27FC236}">
                <a16:creationId xmlns:a16="http://schemas.microsoft.com/office/drawing/2014/main" id="{9502B362-ACAC-ABDC-0ECD-793E6A6062C9}"/>
              </a:ext>
            </a:extLst>
          </p:cNvPr>
          <p:cNvSpPr txBox="1"/>
          <p:nvPr/>
        </p:nvSpPr>
        <p:spPr>
          <a:xfrm>
            <a:off x="1097876" y="2281808"/>
            <a:ext cx="2780185" cy="523220"/>
          </a:xfrm>
          <a:prstGeom prst="rect">
            <a:avLst/>
          </a:prstGeom>
          <a:noFill/>
        </p:spPr>
        <p:txBody>
          <a:bodyPr wrap="none" rtlCol="0">
            <a:spAutoFit/>
          </a:bodyPr>
          <a:lstStyle/>
          <a:p>
            <a:r>
              <a:rPr lang="en-US" sz="2800"/>
              <a:t>Aluminum Sulfate</a:t>
            </a:r>
          </a:p>
        </p:txBody>
      </p:sp>
      <p:sp>
        <p:nvSpPr>
          <p:cNvPr id="43" name="Arrow: Curved Left 42">
            <a:extLst>
              <a:ext uri="{FF2B5EF4-FFF2-40B4-BE49-F238E27FC236}">
                <a16:creationId xmlns:a16="http://schemas.microsoft.com/office/drawing/2014/main" id="{C2202D08-BEA2-4F84-2B2D-9D490A0ADBB6}"/>
              </a:ext>
            </a:extLst>
          </p:cNvPr>
          <p:cNvSpPr/>
          <p:nvPr/>
        </p:nvSpPr>
        <p:spPr>
          <a:xfrm rot="16358976">
            <a:off x="3767991" y="1496064"/>
            <a:ext cx="556851" cy="1216152"/>
          </a:xfrm>
          <a:prstGeom prst="curvedLeftArrow">
            <a:avLst/>
          </a:prstGeom>
          <a:solidFill>
            <a:srgbClr val="41AEBD"/>
          </a:solidFill>
          <a:ln w="12700" cap="flat" cmpd="sng" algn="ctr">
            <a:solidFill>
              <a:srgbClr val="41AEBD">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4" name="TextBox 3">
            <a:extLst>
              <a:ext uri="{FF2B5EF4-FFF2-40B4-BE49-F238E27FC236}">
                <a16:creationId xmlns:a16="http://schemas.microsoft.com/office/drawing/2014/main" id="{B3A6DBBB-82D0-A574-724C-889C666D129C}"/>
              </a:ext>
            </a:extLst>
          </p:cNvPr>
          <p:cNvSpPr txBox="1"/>
          <p:nvPr/>
        </p:nvSpPr>
        <p:spPr>
          <a:xfrm>
            <a:off x="8720251" y="1251355"/>
            <a:ext cx="3043450" cy="923330"/>
          </a:xfrm>
          <a:prstGeom prst="rect">
            <a:avLst/>
          </a:prstGeom>
          <a:noFill/>
        </p:spPr>
        <p:txBody>
          <a:bodyPr wrap="square" lIns="91440" tIns="45720" rIns="91440" bIns="45720" anchor="t">
            <a:spAutoFit/>
          </a:bodyPr>
          <a:lstStyle/>
          <a:p>
            <a:pPr algn="ctr"/>
            <a:r>
              <a:rPr lang="en-US"/>
              <a:t>Particles naturally occurring in the water have a negative surface charge. </a:t>
            </a:r>
          </a:p>
        </p:txBody>
      </p:sp>
      <p:sp>
        <p:nvSpPr>
          <p:cNvPr id="5" name="TextBox 4">
            <a:extLst>
              <a:ext uri="{FF2B5EF4-FFF2-40B4-BE49-F238E27FC236}">
                <a16:creationId xmlns:a16="http://schemas.microsoft.com/office/drawing/2014/main" id="{F44C4233-9C63-17D1-03C5-1E70F706D700}"/>
              </a:ext>
            </a:extLst>
          </p:cNvPr>
          <p:cNvSpPr txBox="1"/>
          <p:nvPr/>
        </p:nvSpPr>
        <p:spPr>
          <a:xfrm>
            <a:off x="8720251" y="2573649"/>
            <a:ext cx="3043450" cy="1200329"/>
          </a:xfrm>
          <a:prstGeom prst="rect">
            <a:avLst/>
          </a:prstGeom>
          <a:noFill/>
        </p:spPr>
        <p:txBody>
          <a:bodyPr wrap="square" lIns="91440" tIns="45720" rIns="91440" bIns="45720" anchor="t">
            <a:spAutoFit/>
          </a:bodyPr>
          <a:lstStyle/>
          <a:p>
            <a:pPr algn="ctr"/>
            <a:r>
              <a:rPr lang="en-US"/>
              <a:t>When the aluminum sulfate coagulant is dosed, it releases positively charged aluminum ions.</a:t>
            </a:r>
          </a:p>
        </p:txBody>
      </p:sp>
      <p:sp>
        <p:nvSpPr>
          <p:cNvPr id="6" name="TextBox 5">
            <a:extLst>
              <a:ext uri="{FF2B5EF4-FFF2-40B4-BE49-F238E27FC236}">
                <a16:creationId xmlns:a16="http://schemas.microsoft.com/office/drawing/2014/main" id="{5A0B9556-0191-597B-1513-31D82C4C9D2D}"/>
              </a:ext>
            </a:extLst>
          </p:cNvPr>
          <p:cNvSpPr txBox="1"/>
          <p:nvPr/>
        </p:nvSpPr>
        <p:spPr>
          <a:xfrm>
            <a:off x="8720251" y="4131267"/>
            <a:ext cx="3043450" cy="1754326"/>
          </a:xfrm>
          <a:prstGeom prst="rect">
            <a:avLst/>
          </a:prstGeom>
          <a:noFill/>
        </p:spPr>
        <p:txBody>
          <a:bodyPr wrap="square" lIns="91440" tIns="45720" rIns="91440" bIns="45720" anchor="t">
            <a:spAutoFit/>
          </a:bodyPr>
          <a:lstStyle/>
          <a:p>
            <a:pPr algn="ctr"/>
            <a:r>
              <a:rPr lang="en-US"/>
              <a:t>The aluminum ions help the negatively-charged particles to stick together, forming larger and heavier flocs that will settle to the bottom of the tank.</a:t>
            </a:r>
          </a:p>
        </p:txBody>
      </p:sp>
      <p:sp>
        <p:nvSpPr>
          <p:cNvPr id="7" name="Slide Number Placeholder 6">
            <a:extLst>
              <a:ext uri="{FF2B5EF4-FFF2-40B4-BE49-F238E27FC236}">
                <a16:creationId xmlns:a16="http://schemas.microsoft.com/office/drawing/2014/main" id="{23F170ED-4B6A-1206-43A9-6A9A6031F8EC}"/>
              </a:ext>
            </a:extLst>
          </p:cNvPr>
          <p:cNvSpPr>
            <a:spLocks noGrp="1"/>
          </p:cNvSpPr>
          <p:nvPr>
            <p:ph type="sldNum" sz="quarter" idx="12"/>
          </p:nvPr>
        </p:nvSpPr>
        <p:spPr/>
        <p:txBody>
          <a:bodyPr/>
          <a:lstStyle/>
          <a:p>
            <a:fld id="{B1FE6DA9-00BB-4AA6-B864-65108A5F5295}" type="slidenum">
              <a:rPr lang="en-US" smtClean="0"/>
              <a:pPr/>
              <a:t>41</a:t>
            </a:fld>
            <a:endParaRPr lang="en-US"/>
          </a:p>
        </p:txBody>
      </p:sp>
    </p:spTree>
    <p:custDataLst>
      <p:tags r:id="rId1"/>
    </p:custDataLst>
    <p:extLst>
      <p:ext uri="{BB962C8B-B14F-4D97-AF65-F5344CB8AC3E}">
        <p14:creationId xmlns:p14="http://schemas.microsoft.com/office/powerpoint/2010/main" val="131409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animBg="1"/>
    </p:bldLst>
  </p:timing>
  <p:extLst>
    <p:ext uri="{6950BFC3-D8DA-4A85-94F7-54DA5524770B}">
      <p188:commentRel xmlns:p188="http://schemas.microsoft.com/office/powerpoint/2018/8/main" r:id="rId3"/>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F46D3-EC05-67B4-F8E3-EBC6096DD096}"/>
              </a:ext>
            </a:extLst>
          </p:cNvPr>
          <p:cNvSpPr>
            <a:spLocks noGrp="1"/>
          </p:cNvSpPr>
          <p:nvPr>
            <p:ph type="title"/>
          </p:nvPr>
        </p:nvSpPr>
        <p:spPr/>
        <p:txBody>
          <a:bodyPr/>
          <a:lstStyle/>
          <a:p>
            <a:r>
              <a:rPr lang="en-US"/>
              <a:t>Coagulation</a:t>
            </a:r>
          </a:p>
        </p:txBody>
      </p:sp>
      <p:sp>
        <p:nvSpPr>
          <p:cNvPr id="4" name="Rectangle: Top Corners Rounded 3">
            <a:extLst>
              <a:ext uri="{FF2B5EF4-FFF2-40B4-BE49-F238E27FC236}">
                <a16:creationId xmlns:a16="http://schemas.microsoft.com/office/drawing/2014/main" id="{445B7C47-DDAF-EE77-FA15-EB8EC5EA8522}"/>
              </a:ext>
            </a:extLst>
          </p:cNvPr>
          <p:cNvSpPr/>
          <p:nvPr/>
        </p:nvSpPr>
        <p:spPr>
          <a:xfrm rot="10800000">
            <a:off x="3963985" y="2143146"/>
            <a:ext cx="4264027" cy="3899910"/>
          </a:xfrm>
          <a:prstGeom prst="round2SameRect">
            <a:avLst>
              <a:gd name="adj1" fmla="val 16667"/>
              <a:gd name="adj2" fmla="val 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2F80AFB-9582-D2F6-F622-0987F3989868}"/>
              </a:ext>
            </a:extLst>
          </p:cNvPr>
          <p:cNvPicPr>
            <a:picLocks noChangeAspect="1"/>
          </p:cNvPicPr>
          <p:nvPr/>
        </p:nvPicPr>
        <p:blipFill>
          <a:blip r:embed="rId3"/>
          <a:stretch>
            <a:fillRect/>
          </a:stretch>
        </p:blipFill>
        <p:spPr>
          <a:xfrm>
            <a:off x="5198801" y="4484737"/>
            <a:ext cx="805900" cy="733078"/>
          </a:xfrm>
          <a:prstGeom prst="rect">
            <a:avLst/>
          </a:prstGeom>
        </p:spPr>
      </p:pic>
      <p:pic>
        <p:nvPicPr>
          <p:cNvPr id="6" name="Picture 5">
            <a:extLst>
              <a:ext uri="{FF2B5EF4-FFF2-40B4-BE49-F238E27FC236}">
                <a16:creationId xmlns:a16="http://schemas.microsoft.com/office/drawing/2014/main" id="{025370C7-EFFC-4979-7F4A-4A0DC6996044}"/>
              </a:ext>
            </a:extLst>
          </p:cNvPr>
          <p:cNvPicPr>
            <a:picLocks noChangeAspect="1"/>
          </p:cNvPicPr>
          <p:nvPr/>
        </p:nvPicPr>
        <p:blipFill>
          <a:blip r:embed="rId3"/>
          <a:stretch>
            <a:fillRect/>
          </a:stretch>
        </p:blipFill>
        <p:spPr>
          <a:xfrm>
            <a:off x="6368612" y="2509627"/>
            <a:ext cx="805900" cy="733078"/>
          </a:xfrm>
          <a:prstGeom prst="rect">
            <a:avLst/>
          </a:prstGeom>
        </p:spPr>
      </p:pic>
      <p:pic>
        <p:nvPicPr>
          <p:cNvPr id="7" name="Picture 6">
            <a:extLst>
              <a:ext uri="{FF2B5EF4-FFF2-40B4-BE49-F238E27FC236}">
                <a16:creationId xmlns:a16="http://schemas.microsoft.com/office/drawing/2014/main" id="{1C2B9258-C6F6-06C4-BEA5-A71BFF77CB98}"/>
              </a:ext>
            </a:extLst>
          </p:cNvPr>
          <p:cNvPicPr>
            <a:picLocks noChangeAspect="1"/>
          </p:cNvPicPr>
          <p:nvPr/>
        </p:nvPicPr>
        <p:blipFill>
          <a:blip r:embed="rId3"/>
          <a:stretch>
            <a:fillRect/>
          </a:stretch>
        </p:blipFill>
        <p:spPr>
          <a:xfrm>
            <a:off x="4243062" y="2658766"/>
            <a:ext cx="805900" cy="733078"/>
          </a:xfrm>
          <a:prstGeom prst="rect">
            <a:avLst/>
          </a:prstGeom>
        </p:spPr>
      </p:pic>
      <p:pic>
        <p:nvPicPr>
          <p:cNvPr id="8" name="Picture 7">
            <a:extLst>
              <a:ext uri="{FF2B5EF4-FFF2-40B4-BE49-F238E27FC236}">
                <a16:creationId xmlns:a16="http://schemas.microsoft.com/office/drawing/2014/main" id="{780D263E-1538-1496-4FEE-E2868606DDCF}"/>
              </a:ext>
            </a:extLst>
          </p:cNvPr>
          <p:cNvPicPr>
            <a:picLocks noChangeAspect="1"/>
          </p:cNvPicPr>
          <p:nvPr/>
        </p:nvPicPr>
        <p:blipFill>
          <a:blip r:embed="rId4"/>
          <a:stretch>
            <a:fillRect/>
          </a:stretch>
        </p:blipFill>
        <p:spPr>
          <a:xfrm>
            <a:off x="4300968" y="4619608"/>
            <a:ext cx="463336" cy="463336"/>
          </a:xfrm>
          <a:prstGeom prst="rect">
            <a:avLst/>
          </a:prstGeom>
        </p:spPr>
      </p:pic>
      <p:pic>
        <p:nvPicPr>
          <p:cNvPr id="9" name="Picture 8">
            <a:extLst>
              <a:ext uri="{FF2B5EF4-FFF2-40B4-BE49-F238E27FC236}">
                <a16:creationId xmlns:a16="http://schemas.microsoft.com/office/drawing/2014/main" id="{9ADE7874-4DFA-23C0-07AD-133FFF46D063}"/>
              </a:ext>
            </a:extLst>
          </p:cNvPr>
          <p:cNvPicPr>
            <a:picLocks noChangeAspect="1"/>
          </p:cNvPicPr>
          <p:nvPr/>
        </p:nvPicPr>
        <p:blipFill>
          <a:blip r:embed="rId4"/>
          <a:stretch>
            <a:fillRect/>
          </a:stretch>
        </p:blipFill>
        <p:spPr>
          <a:xfrm>
            <a:off x="4531965" y="3659496"/>
            <a:ext cx="463336" cy="463336"/>
          </a:xfrm>
          <a:prstGeom prst="rect">
            <a:avLst/>
          </a:prstGeom>
        </p:spPr>
      </p:pic>
      <p:pic>
        <p:nvPicPr>
          <p:cNvPr id="10" name="Picture 9">
            <a:extLst>
              <a:ext uri="{FF2B5EF4-FFF2-40B4-BE49-F238E27FC236}">
                <a16:creationId xmlns:a16="http://schemas.microsoft.com/office/drawing/2014/main" id="{9E597C4E-00BE-984C-DD54-06DA7C5D27CB}"/>
              </a:ext>
            </a:extLst>
          </p:cNvPr>
          <p:cNvPicPr>
            <a:picLocks noChangeAspect="1"/>
          </p:cNvPicPr>
          <p:nvPr/>
        </p:nvPicPr>
        <p:blipFill>
          <a:blip r:embed="rId4"/>
          <a:stretch>
            <a:fillRect/>
          </a:stretch>
        </p:blipFill>
        <p:spPr>
          <a:xfrm>
            <a:off x="5089473" y="5455360"/>
            <a:ext cx="463336" cy="463336"/>
          </a:xfrm>
          <a:prstGeom prst="rect">
            <a:avLst/>
          </a:prstGeom>
        </p:spPr>
      </p:pic>
      <p:pic>
        <p:nvPicPr>
          <p:cNvPr id="11" name="Picture 10">
            <a:extLst>
              <a:ext uri="{FF2B5EF4-FFF2-40B4-BE49-F238E27FC236}">
                <a16:creationId xmlns:a16="http://schemas.microsoft.com/office/drawing/2014/main" id="{0573CE38-DAF6-2970-6063-3F1A7BE73691}"/>
              </a:ext>
            </a:extLst>
          </p:cNvPr>
          <p:cNvPicPr>
            <a:picLocks noChangeAspect="1"/>
          </p:cNvPicPr>
          <p:nvPr/>
        </p:nvPicPr>
        <p:blipFill>
          <a:blip r:embed="rId4"/>
          <a:stretch>
            <a:fillRect/>
          </a:stretch>
        </p:blipFill>
        <p:spPr>
          <a:xfrm>
            <a:off x="6771562" y="5228298"/>
            <a:ext cx="463336" cy="463336"/>
          </a:xfrm>
          <a:prstGeom prst="rect">
            <a:avLst/>
          </a:prstGeom>
        </p:spPr>
      </p:pic>
      <p:pic>
        <p:nvPicPr>
          <p:cNvPr id="12" name="Picture 11">
            <a:extLst>
              <a:ext uri="{FF2B5EF4-FFF2-40B4-BE49-F238E27FC236}">
                <a16:creationId xmlns:a16="http://schemas.microsoft.com/office/drawing/2014/main" id="{147DA373-9F0C-6C57-DF92-02416CEAE85E}"/>
              </a:ext>
            </a:extLst>
          </p:cNvPr>
          <p:cNvPicPr>
            <a:picLocks noChangeAspect="1"/>
          </p:cNvPicPr>
          <p:nvPr/>
        </p:nvPicPr>
        <p:blipFill>
          <a:blip r:embed="rId4"/>
          <a:stretch>
            <a:fillRect/>
          </a:stretch>
        </p:blipFill>
        <p:spPr>
          <a:xfrm>
            <a:off x="7430247" y="4387940"/>
            <a:ext cx="463336" cy="463336"/>
          </a:xfrm>
          <a:prstGeom prst="rect">
            <a:avLst/>
          </a:prstGeom>
        </p:spPr>
      </p:pic>
      <p:pic>
        <p:nvPicPr>
          <p:cNvPr id="13" name="Picture 12">
            <a:extLst>
              <a:ext uri="{FF2B5EF4-FFF2-40B4-BE49-F238E27FC236}">
                <a16:creationId xmlns:a16="http://schemas.microsoft.com/office/drawing/2014/main" id="{5636F170-3C72-5028-6171-4D007D599BAC}"/>
              </a:ext>
            </a:extLst>
          </p:cNvPr>
          <p:cNvPicPr>
            <a:picLocks noChangeAspect="1"/>
          </p:cNvPicPr>
          <p:nvPr/>
        </p:nvPicPr>
        <p:blipFill>
          <a:blip r:embed="rId4"/>
          <a:stretch>
            <a:fillRect/>
          </a:stretch>
        </p:blipFill>
        <p:spPr>
          <a:xfrm>
            <a:off x="6489913" y="4253069"/>
            <a:ext cx="463336" cy="463336"/>
          </a:xfrm>
          <a:prstGeom prst="rect">
            <a:avLst/>
          </a:prstGeom>
        </p:spPr>
      </p:pic>
      <p:pic>
        <p:nvPicPr>
          <p:cNvPr id="14" name="Picture 13">
            <a:extLst>
              <a:ext uri="{FF2B5EF4-FFF2-40B4-BE49-F238E27FC236}">
                <a16:creationId xmlns:a16="http://schemas.microsoft.com/office/drawing/2014/main" id="{90202C7A-9CBC-8E36-8D46-5712B67AC2CD}"/>
              </a:ext>
            </a:extLst>
          </p:cNvPr>
          <p:cNvPicPr>
            <a:picLocks noChangeAspect="1"/>
          </p:cNvPicPr>
          <p:nvPr/>
        </p:nvPicPr>
        <p:blipFill>
          <a:blip r:embed="rId4"/>
          <a:stretch>
            <a:fillRect/>
          </a:stretch>
        </p:blipFill>
        <p:spPr>
          <a:xfrm>
            <a:off x="7284127" y="2782761"/>
            <a:ext cx="463336" cy="463336"/>
          </a:xfrm>
          <a:prstGeom prst="rect">
            <a:avLst/>
          </a:prstGeom>
        </p:spPr>
      </p:pic>
      <p:pic>
        <p:nvPicPr>
          <p:cNvPr id="15" name="Picture 14">
            <a:extLst>
              <a:ext uri="{FF2B5EF4-FFF2-40B4-BE49-F238E27FC236}">
                <a16:creationId xmlns:a16="http://schemas.microsoft.com/office/drawing/2014/main" id="{E20D4339-383D-2FB6-4A98-37CABD34AD27}"/>
              </a:ext>
            </a:extLst>
          </p:cNvPr>
          <p:cNvPicPr>
            <a:picLocks noChangeAspect="1"/>
          </p:cNvPicPr>
          <p:nvPr/>
        </p:nvPicPr>
        <p:blipFill>
          <a:blip r:embed="rId4"/>
          <a:stretch>
            <a:fillRect/>
          </a:stretch>
        </p:blipFill>
        <p:spPr>
          <a:xfrm>
            <a:off x="5326139" y="2543418"/>
            <a:ext cx="463336" cy="463336"/>
          </a:xfrm>
          <a:prstGeom prst="rect">
            <a:avLst/>
          </a:prstGeom>
        </p:spPr>
      </p:pic>
      <p:pic>
        <p:nvPicPr>
          <p:cNvPr id="16" name="Picture 15">
            <a:extLst>
              <a:ext uri="{FF2B5EF4-FFF2-40B4-BE49-F238E27FC236}">
                <a16:creationId xmlns:a16="http://schemas.microsoft.com/office/drawing/2014/main" id="{B37DF838-5021-6C87-A47A-55F634B90225}"/>
              </a:ext>
            </a:extLst>
          </p:cNvPr>
          <p:cNvPicPr>
            <a:picLocks noChangeAspect="1"/>
          </p:cNvPicPr>
          <p:nvPr/>
        </p:nvPicPr>
        <p:blipFill>
          <a:blip r:embed="rId4"/>
          <a:stretch>
            <a:fillRect/>
          </a:stretch>
        </p:blipFill>
        <p:spPr>
          <a:xfrm>
            <a:off x="5864330" y="3453258"/>
            <a:ext cx="463336" cy="463336"/>
          </a:xfrm>
          <a:prstGeom prst="rect">
            <a:avLst/>
          </a:prstGeom>
        </p:spPr>
      </p:pic>
      <p:sp>
        <p:nvSpPr>
          <p:cNvPr id="17" name="TextBox 16">
            <a:extLst>
              <a:ext uri="{FF2B5EF4-FFF2-40B4-BE49-F238E27FC236}">
                <a16:creationId xmlns:a16="http://schemas.microsoft.com/office/drawing/2014/main" id="{BDF0265D-F6A5-8B51-0B48-FF151CE600F3}"/>
              </a:ext>
            </a:extLst>
          </p:cNvPr>
          <p:cNvSpPr txBox="1"/>
          <p:nvPr/>
        </p:nvSpPr>
        <p:spPr>
          <a:xfrm>
            <a:off x="1097875" y="2281808"/>
            <a:ext cx="2780185" cy="523220"/>
          </a:xfrm>
          <a:prstGeom prst="rect">
            <a:avLst/>
          </a:prstGeom>
          <a:noFill/>
        </p:spPr>
        <p:txBody>
          <a:bodyPr wrap="none" rtlCol="0">
            <a:spAutoFit/>
          </a:bodyPr>
          <a:lstStyle/>
          <a:p>
            <a:r>
              <a:rPr lang="en-US" sz="2800"/>
              <a:t>Aluminum Sulfate</a:t>
            </a:r>
          </a:p>
        </p:txBody>
      </p:sp>
      <p:sp>
        <p:nvSpPr>
          <p:cNvPr id="18" name="Arrow: Curved Left 17">
            <a:extLst>
              <a:ext uri="{FF2B5EF4-FFF2-40B4-BE49-F238E27FC236}">
                <a16:creationId xmlns:a16="http://schemas.microsoft.com/office/drawing/2014/main" id="{32A2A956-738F-0DE8-2D32-13C295F99E36}"/>
              </a:ext>
            </a:extLst>
          </p:cNvPr>
          <p:cNvSpPr/>
          <p:nvPr/>
        </p:nvSpPr>
        <p:spPr>
          <a:xfrm rot="16358976">
            <a:off x="3767990" y="1496064"/>
            <a:ext cx="556851" cy="1216152"/>
          </a:xfrm>
          <a:prstGeom prst="curvedLeftArrow">
            <a:avLst/>
          </a:prstGeom>
          <a:solidFill>
            <a:srgbClr val="41AEBD"/>
          </a:solidFill>
          <a:ln w="12700" cap="flat" cmpd="sng" algn="ctr">
            <a:solidFill>
              <a:srgbClr val="41AEBD">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9" name="TextBox 18">
            <a:extLst>
              <a:ext uri="{FF2B5EF4-FFF2-40B4-BE49-F238E27FC236}">
                <a16:creationId xmlns:a16="http://schemas.microsoft.com/office/drawing/2014/main" id="{6C6D2D47-B0C1-07CD-1C2A-7D0B932AA55C}"/>
              </a:ext>
            </a:extLst>
          </p:cNvPr>
          <p:cNvSpPr txBox="1"/>
          <p:nvPr/>
        </p:nvSpPr>
        <p:spPr>
          <a:xfrm>
            <a:off x="8720251" y="1251355"/>
            <a:ext cx="3043450" cy="923330"/>
          </a:xfrm>
          <a:prstGeom prst="rect">
            <a:avLst/>
          </a:prstGeom>
          <a:noFill/>
        </p:spPr>
        <p:txBody>
          <a:bodyPr wrap="square" lIns="91440" tIns="45720" rIns="91440" bIns="45720" anchor="t">
            <a:spAutoFit/>
          </a:bodyPr>
          <a:lstStyle/>
          <a:p>
            <a:pPr algn="ctr"/>
            <a:r>
              <a:rPr lang="en-US"/>
              <a:t>Particles naturally occurring in the water have a negative surface charge. </a:t>
            </a:r>
          </a:p>
        </p:txBody>
      </p:sp>
      <p:sp>
        <p:nvSpPr>
          <p:cNvPr id="21" name="TextBox 20">
            <a:extLst>
              <a:ext uri="{FF2B5EF4-FFF2-40B4-BE49-F238E27FC236}">
                <a16:creationId xmlns:a16="http://schemas.microsoft.com/office/drawing/2014/main" id="{62684446-FE96-DBCF-57CD-452EF6688C12}"/>
              </a:ext>
            </a:extLst>
          </p:cNvPr>
          <p:cNvSpPr txBox="1"/>
          <p:nvPr/>
        </p:nvSpPr>
        <p:spPr>
          <a:xfrm>
            <a:off x="8720251" y="2573649"/>
            <a:ext cx="3043450" cy="1200329"/>
          </a:xfrm>
          <a:prstGeom prst="rect">
            <a:avLst/>
          </a:prstGeom>
          <a:noFill/>
        </p:spPr>
        <p:txBody>
          <a:bodyPr wrap="square" lIns="91440" tIns="45720" rIns="91440" bIns="45720" anchor="t">
            <a:spAutoFit/>
          </a:bodyPr>
          <a:lstStyle/>
          <a:p>
            <a:pPr algn="ctr"/>
            <a:r>
              <a:rPr lang="en-US"/>
              <a:t>When the aluminum sulfate coagulant is dosed, it releases positively charged aluminum ions.</a:t>
            </a:r>
          </a:p>
        </p:txBody>
      </p:sp>
      <p:sp>
        <p:nvSpPr>
          <p:cNvPr id="23" name="TextBox 22">
            <a:extLst>
              <a:ext uri="{FF2B5EF4-FFF2-40B4-BE49-F238E27FC236}">
                <a16:creationId xmlns:a16="http://schemas.microsoft.com/office/drawing/2014/main" id="{9AB69F6E-B09C-67CA-4C2D-9CC1EAD58C39}"/>
              </a:ext>
            </a:extLst>
          </p:cNvPr>
          <p:cNvSpPr txBox="1"/>
          <p:nvPr/>
        </p:nvSpPr>
        <p:spPr>
          <a:xfrm>
            <a:off x="8720251" y="4131267"/>
            <a:ext cx="3043450" cy="1754326"/>
          </a:xfrm>
          <a:prstGeom prst="rect">
            <a:avLst/>
          </a:prstGeom>
          <a:noFill/>
        </p:spPr>
        <p:txBody>
          <a:bodyPr wrap="square" lIns="91440" tIns="45720" rIns="91440" bIns="45720" anchor="t">
            <a:spAutoFit/>
          </a:bodyPr>
          <a:lstStyle/>
          <a:p>
            <a:pPr algn="ctr"/>
            <a:r>
              <a:rPr lang="en-US"/>
              <a:t>The aluminum ions help the negatively-charged particles to stick together, forming larger and heavier flocs that will settle to the bottom of the tank.</a:t>
            </a:r>
          </a:p>
        </p:txBody>
      </p:sp>
      <p:sp>
        <p:nvSpPr>
          <p:cNvPr id="20" name="Slide Number Placeholder 19">
            <a:extLst>
              <a:ext uri="{FF2B5EF4-FFF2-40B4-BE49-F238E27FC236}">
                <a16:creationId xmlns:a16="http://schemas.microsoft.com/office/drawing/2014/main" id="{17B4454E-3778-044B-81D9-C38DF54FF619}"/>
              </a:ext>
            </a:extLst>
          </p:cNvPr>
          <p:cNvSpPr>
            <a:spLocks noGrp="1"/>
          </p:cNvSpPr>
          <p:nvPr>
            <p:ph type="sldNum" sz="quarter" idx="12"/>
          </p:nvPr>
        </p:nvSpPr>
        <p:spPr/>
        <p:txBody>
          <a:bodyPr/>
          <a:lstStyle/>
          <a:p>
            <a:fld id="{B1FE6DA9-00BB-4AA6-B864-65108A5F5295}" type="slidenum">
              <a:rPr lang="en-US" smtClean="0"/>
              <a:pPr/>
              <a:t>42</a:t>
            </a:fld>
            <a:endParaRPr lang="en-US"/>
          </a:p>
        </p:txBody>
      </p:sp>
    </p:spTree>
    <p:custDataLst>
      <p:tags r:id="rId1"/>
    </p:custDataLst>
    <p:extLst>
      <p:ext uri="{BB962C8B-B14F-4D97-AF65-F5344CB8AC3E}">
        <p14:creationId xmlns:p14="http://schemas.microsoft.com/office/powerpoint/2010/main" val="324430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352 0.00301 L -0.00352 0.00324 C -0.00769 -0.00231 -0.01329 -0.00509 -0.01602 -0.01273 C -0.01941 -0.02153 -0.01732 -0.01782 -0.02227 -0.02384 L -0.02735 -0.03704 C -0.02813 -0.03935 -0.0293 -0.0412 -0.02982 -0.04375 C -0.03021 -0.04606 -0.03034 -0.04838 -0.03099 -0.05046 C -0.03243 -0.05509 -0.03503 -0.0588 -0.03607 -0.06389 C -0.0392 -0.08055 -0.0349 -0.05995 -0.03972 -0.07708 C -0.04063 -0.08032 -0.0418 -0.08981 -0.04219 -0.09259 C -0.0418 -0.1 -0.04219 -0.10787 -0.04102 -0.11481 C -0.03698 -0.13819 -0.03724 -0.11458 -0.03724 -0.12384 " pathEditMode="relative" rAng="0" ptsTypes="AAAAAAAAAAAA">
                                      <p:cBhvr>
                                        <p:cTn id="6" dur="2000" fill="hold"/>
                                        <p:tgtEl>
                                          <p:spTgt spid="9"/>
                                        </p:tgtEl>
                                        <p:attrNameLst>
                                          <p:attrName>ppt_x</p:attrName>
                                          <p:attrName>ppt_y</p:attrName>
                                        </p:attrNameLst>
                                      </p:cBhvr>
                                      <p:rCtr x="-1940" y="-6435"/>
                                    </p:animMotion>
                                  </p:childTnLst>
                                </p:cTn>
                              </p:par>
                              <p:par>
                                <p:cTn id="7" presetID="0" presetClass="path" presetSubtype="0" accel="50000" decel="50000" fill="hold" nodeType="withEffect">
                                  <p:stCondLst>
                                    <p:cond delay="0"/>
                                  </p:stCondLst>
                                  <p:childTnLst>
                                    <p:animMotion origin="layout" path="M 0.00143 0.00116 L 0.00143 0.00139 C -0.00456 -0.00718 -0.00951 -0.01528 -0.01615 -0.0213 C -0.01732 -0.02222 -0.01875 -0.02245 -0.01992 -0.02338 C -0.02122 -0.02454 -0.02227 -0.02662 -0.0237 -0.02778 C -0.02487 -0.02894 -0.02617 -0.0294 -0.02734 -0.03009 C -0.03919 -0.03588 -0.03607 -0.03426 -0.0487 -0.03681 C -0.04987 -0.0375 -0.05117 -0.03935 -0.05247 -0.03889 C -0.05508 -0.03843 -0.05755 -0.03657 -0.0599 -0.03449 C -0.06159 -0.0331 -0.06328 -0.03171 -0.06497 -0.03009 C -0.07878 -0.01528 -0.06797 -0.025 -0.07487 -0.01898 " pathEditMode="relative" rAng="0" ptsTypes="AAAAAAAAAAA">
                                      <p:cBhvr>
                                        <p:cTn id="8" dur="2000" fill="hold"/>
                                        <p:tgtEl>
                                          <p:spTgt spid="15"/>
                                        </p:tgtEl>
                                        <p:attrNameLst>
                                          <p:attrName>ppt_x</p:attrName>
                                          <p:attrName>ppt_y</p:attrName>
                                        </p:attrNameLst>
                                      </p:cBhvr>
                                      <p:rCtr x="-3815" y="-2014"/>
                                    </p:animMotion>
                                  </p:childTnLst>
                                </p:cTn>
                              </p:par>
                              <p:par>
                                <p:cTn id="9" presetID="0" presetClass="path" presetSubtype="0" accel="50000" decel="50000" fill="hold" nodeType="withEffect">
                                  <p:stCondLst>
                                    <p:cond delay="0"/>
                                  </p:stCondLst>
                                  <p:childTnLst>
                                    <p:animMotion origin="layout" path="M -0.00273 -0.00255 L -0.00273 -0.00232 C -0.00703 -0.00324 -0.0263 -0.00486 -0.03281 -0.00718 C -0.03581 -0.0081 -0.03854 -0.01042 -0.04154 -0.01158 C -0.04727 -0.01343 -0.05326 -0.01343 -0.05898 -0.01597 C -0.06654 -0.01921 -0.06237 -0.01713 -0.07148 -0.02269 C -0.07279 -0.02338 -0.07422 -0.02361 -0.07526 -0.02477 C -0.07826 -0.02824 -0.08125 -0.03171 -0.08398 -0.03588 C -0.09245 -0.04884 -0.0832 -0.03727 -0.09154 -0.04699 C -0.09232 -0.04931 -0.09297 -0.05185 -0.09401 -0.05371 C -0.09505 -0.05556 -0.09714 -0.05579 -0.09779 -0.0581 C -0.09896 -0.06204 -0.09896 -0.0713 -0.09896 -0.07107 " pathEditMode="relative" rAng="0" ptsTypes="AAAAAAAAAAAA">
                                      <p:cBhvr>
                                        <p:cTn id="10" dur="2000" fill="hold"/>
                                        <p:tgtEl>
                                          <p:spTgt spid="16"/>
                                        </p:tgtEl>
                                        <p:attrNameLst>
                                          <p:attrName>ppt_x</p:attrName>
                                          <p:attrName>ppt_y</p:attrName>
                                        </p:attrNameLst>
                                      </p:cBhvr>
                                      <p:rCtr x="-4818" y="-3426"/>
                                    </p:animMotion>
                                  </p:childTnLst>
                                </p:cTn>
                              </p:par>
                              <p:par>
                                <p:cTn id="11" presetID="0" presetClass="path" presetSubtype="0" accel="50000" decel="50000" fill="hold" nodeType="withEffect">
                                  <p:stCondLst>
                                    <p:cond delay="0"/>
                                  </p:stCondLst>
                                  <p:childTnLst>
                                    <p:animMotion origin="layout" path="M -0.003 -0.00926 L -0.003 -0.00902 C -0.00052 -0.03333 0.00052 -0.02916 -0.0017 -0.0493 C -0.003 -0.06064 -0.00599 -0.06134 -0.01172 -0.07152 C -0.01446 -0.07639 -0.01576 -0.07963 -0.01927 -0.08264 C -0.02045 -0.08356 -0.02175 -0.08379 -0.02292 -0.08495 C -0.0293 -0.09051 -0.02461 -0.09097 -0.03425 -0.09375 C -0.04467 -0.09676 -0.0392 -0.09537 -0.05052 -0.09814 C -0.06081 -0.09699 -0.07045 -0.10648 -0.07045 -0.08703 C -0.07045 -0.08264 -0.06967 -0.07824 -0.06927 -0.07384 C -0.06914 -0.07291 -0.06927 -0.07222 -0.06927 -0.07152 " pathEditMode="relative" rAng="0" ptsTypes="AAAAAAAAAAA">
                                      <p:cBhvr>
                                        <p:cTn id="12" dur="2000" fill="hold"/>
                                        <p:tgtEl>
                                          <p:spTgt spid="14"/>
                                        </p:tgtEl>
                                        <p:attrNameLst>
                                          <p:attrName>ppt_x</p:attrName>
                                          <p:attrName>ppt_y</p:attrName>
                                        </p:attrNameLst>
                                      </p:cBhvr>
                                      <p:rCtr x="-3255" y="-4514"/>
                                    </p:animMotion>
                                  </p:childTnLst>
                                </p:cTn>
                              </p:par>
                              <p:par>
                                <p:cTn id="13" presetID="0" presetClass="path" presetSubtype="0" accel="50000" decel="50000" fill="hold" nodeType="withEffect">
                                  <p:stCondLst>
                                    <p:cond delay="0"/>
                                  </p:stCondLst>
                                  <p:childTnLst>
                                    <p:animMotion origin="layout" path="M 0.00222 -0.00811 L 0.00222 -0.00788 C 0.0013 -0.01551 0.00039 -0.02292 -0.00039 -0.03033 C -0.00078 -0.03496 -0.00104 -0.03936 -0.00156 -0.04375 C -0.00234 -0.04977 -0.00221 -0.05649 -0.00416 -0.06158 C -0.01679 -0.09514 -0.00312 -0.06065 -0.01289 -0.08149 C -0.02161 -0.1 -0.0082 -0.07547 -0.01914 -0.09491 C -0.01953 -0.097 -0.01979 -0.09931 -0.02031 -0.10139 C -0.02109 -0.10394 -0.02226 -0.10579 -0.02291 -0.10811 C -0.02396 -0.1125 -0.02448 -0.11713 -0.02539 -0.12153 L -0.02656 -0.12825 C -0.02799 -0.15047 -0.02903 -0.15579 -0.02656 -0.18149 C -0.0263 -0.18403 -0.02513 -0.18612 -0.02409 -0.1882 L -0.01784 -0.19908 " pathEditMode="relative" rAng="0" ptsTypes="AAAAAAAAAAAAAA">
                                      <p:cBhvr>
                                        <p:cTn id="14" dur="2000" fill="hold"/>
                                        <p:tgtEl>
                                          <p:spTgt spid="13"/>
                                        </p:tgtEl>
                                        <p:attrNameLst>
                                          <p:attrName>ppt_x</p:attrName>
                                          <p:attrName>ppt_y</p:attrName>
                                        </p:attrNameLst>
                                      </p:cBhvr>
                                      <p:rCtr x="-1523" y="-9537"/>
                                    </p:animMotion>
                                  </p:childTnLst>
                                </p:cTn>
                              </p:par>
                              <p:par>
                                <p:cTn id="15" presetID="0" presetClass="path" presetSubtype="0" accel="50000" decel="50000" fill="hold" nodeType="withEffect">
                                  <p:stCondLst>
                                    <p:cond delay="0"/>
                                  </p:stCondLst>
                                  <p:childTnLst>
                                    <p:animMotion origin="layout" path="M -0.00235 0.00116 L -0.00235 0.00139 C -0.00287 -0.00787 -0.003 -0.0169 -0.00365 -0.02569 C -0.00378 -0.02801 -0.00456 -0.03009 -0.00495 -0.03241 C -0.00534 -0.03518 -0.00573 -0.03819 -0.00612 -0.0412 C -0.00651 -0.04352 -0.00665 -0.04606 -0.00743 -0.04792 C -0.01042 -0.0544 -0.01433 -0.05926 -0.01745 -0.06574 C -0.02019 -0.0713 -0.02266 -0.07731 -0.02487 -0.08333 C -0.02683 -0.08842 -0.02904 -0.09467 -0.03112 -0.09907 C -0.03633 -0.10926 -0.03594 -0.10555 -0.03998 -0.11667 C -0.04792 -0.13935 -0.03529 -0.10972 -0.0474 -0.1368 C -0.04792 -0.13889 -0.04818 -0.1412 -0.0487 -0.14352 C -0.04948 -0.14653 -0.05092 -0.14907 -0.05118 -0.15231 C -0.05222 -0.16551 -0.05092 -0.17917 -0.05248 -0.19236 C -0.05313 -0.19745 -0.05651 -0.20069 -0.05743 -0.20555 C -0.05899 -0.21389 -0.05808 -0.21018 -0.0599 -0.21667 " pathEditMode="relative" rAng="0" ptsTypes="AAAAAAAAAAAAAAAA">
                                      <p:cBhvr>
                                        <p:cTn id="16" dur="2000" fill="hold"/>
                                        <p:tgtEl>
                                          <p:spTgt spid="12"/>
                                        </p:tgtEl>
                                        <p:attrNameLst>
                                          <p:attrName>ppt_x</p:attrName>
                                          <p:attrName>ppt_y</p:attrName>
                                        </p:attrNameLst>
                                      </p:cBhvr>
                                      <p:rCtr x="-2878" y="-10880"/>
                                    </p:animMotion>
                                  </p:childTnLst>
                                </p:cTn>
                              </p:par>
                              <p:par>
                                <p:cTn id="17" presetID="0" presetClass="path" presetSubtype="0" accel="50000" decel="50000" fill="hold" nodeType="withEffect">
                                  <p:stCondLst>
                                    <p:cond delay="0"/>
                                  </p:stCondLst>
                                  <p:childTnLst>
                                    <p:animMotion origin="layout" path="M 0.00053 -0.01482 L 0.00053 -0.01459 C 0.00678 -0.02593 0.01185 -0.03959 0.01928 -0.04815 C 0.02175 -0.05116 0.02422 -0.05394 0.0267 -0.05718 C 0.02891 -0.05996 0.0306 -0.06366 0.03295 -0.06597 C 0.0474 -0.08102 0.04532 -0.0794 0.05547 -0.0838 C 0.05717 -0.08611 0.0586 -0.08889 0.06042 -0.09051 C 0.06602 -0.09537 0.06941 -0.09097 0.07553 -0.0882 C 0.07631 -0.08611 0.07735 -0.08403 0.078 -0.08148 C 0.08321 -0.0632 0.07461 -0.08727 0.08178 -0.06829 C 0.08217 -0.06389 0.08334 -0.05301 0.08425 -0.04815 C 0.08451 -0.04676 0.08503 -0.04537 0.08555 -0.04375 " pathEditMode="relative" rAng="0" ptsTypes="AAAAAAAAAAAA">
                                      <p:cBhvr>
                                        <p:cTn id="18" dur="2000" fill="hold"/>
                                        <p:tgtEl>
                                          <p:spTgt spid="8"/>
                                        </p:tgtEl>
                                        <p:attrNameLst>
                                          <p:attrName>ppt_x</p:attrName>
                                          <p:attrName>ppt_y</p:attrName>
                                        </p:attrNameLst>
                                      </p:cBhvr>
                                      <p:rCtr x="4245" y="-3889"/>
                                    </p:animMotion>
                                  </p:childTnLst>
                                </p:cTn>
                              </p:par>
                              <p:par>
                                <p:cTn id="19" presetID="0" presetClass="path" presetSubtype="0" accel="50000" decel="50000" fill="hold" nodeType="withEffect">
                                  <p:stCondLst>
                                    <p:cond delay="0"/>
                                  </p:stCondLst>
                                  <p:childTnLst>
                                    <p:animMotion origin="layout" path="M 0.00208 -0.01667 L 0.00208 -0.01644 C 0.00247 -0.02639 0.00208 -0.03635 0.00325 -0.04561 C 0.00377 -0.05 0.00924 -0.06181 0.01068 -0.06574 C 0.01159 -0.06783 0.01289 -0.06968 0.01328 -0.07223 C 0.0138 -0.07732 0.01328 -0.08264 0.01328 -0.08773 " pathEditMode="relative" rAng="0" ptsTypes="AAAAAA">
                                      <p:cBhvr>
                                        <p:cTn id="20" dur="2000" fill="hold"/>
                                        <p:tgtEl>
                                          <p:spTgt spid="10"/>
                                        </p:tgtEl>
                                        <p:attrNameLst>
                                          <p:attrName>ppt_x</p:attrName>
                                          <p:attrName>ppt_y</p:attrName>
                                        </p:attrNameLst>
                                      </p:cBhvr>
                                      <p:rCtr x="560" y="-3542"/>
                                    </p:animMotion>
                                  </p:childTnLst>
                                </p:cTn>
                              </p:par>
                              <p:par>
                                <p:cTn id="21" presetID="0" presetClass="path" presetSubtype="0" accel="50000" decel="50000" fill="hold" nodeType="withEffect">
                                  <p:stCondLst>
                                    <p:cond delay="0"/>
                                  </p:stCondLst>
                                  <p:childTnLst>
                                    <p:animMotion origin="layout" path="M 0.00286 -0.00578 L 0.00286 -0.00555 L -0.01224 -0.01481 C -0.01341 -0.0155 -0.01471 -0.0162 -0.01589 -0.01689 C -0.02383 -0.02268 -0.02005 -0.02037 -0.02721 -0.02361 C -0.03438 -0.04282 -0.02474 -0.02037 -0.03346 -0.03263 C -0.03464 -0.03425 -0.03464 -0.03773 -0.03594 -0.03912 C -0.03815 -0.04166 -0.04336 -0.04375 -0.04336 -0.04351 C -0.05169 -0.05833 -0.04271 -0.04444 -0.05091 -0.05254 C -0.05352 -0.05509 -0.0556 -0.05972 -0.05833 -0.06134 C -0.06094 -0.06296 -0.06367 -0.06319 -0.06589 -0.06597 C -0.06719 -0.06736 -0.06823 -0.06921 -0.06966 -0.07037 C -0.07201 -0.07222 -0.07461 -0.07337 -0.07708 -0.07476 C -0.08164 -0.07754 -0.08086 -0.07939 -0.08086 -0.07245 " pathEditMode="relative" rAng="0" ptsTypes="AAAAAAAAAAAAAA">
                                      <p:cBhvr>
                                        <p:cTn id="22" dur="2000" fill="hold"/>
                                        <p:tgtEl>
                                          <p:spTgt spid="11"/>
                                        </p:tgtEl>
                                        <p:attrNameLst>
                                          <p:attrName>ppt_x</p:attrName>
                                          <p:attrName>ppt_y</p:attrName>
                                        </p:attrNameLst>
                                      </p:cBhvr>
                                      <p:rCtr x="-4193" y="-35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433C5-DB3F-91BE-97AB-AA502E1D8110}"/>
              </a:ext>
            </a:extLst>
          </p:cNvPr>
          <p:cNvSpPr>
            <a:spLocks noGrp="1"/>
          </p:cNvSpPr>
          <p:nvPr>
            <p:ph type="title"/>
          </p:nvPr>
        </p:nvSpPr>
        <p:spPr/>
        <p:txBody>
          <a:bodyPr/>
          <a:lstStyle/>
          <a:p>
            <a:r>
              <a:rPr lang="en-US"/>
              <a:t>Coagulation</a:t>
            </a:r>
          </a:p>
        </p:txBody>
      </p:sp>
      <p:sp>
        <p:nvSpPr>
          <p:cNvPr id="3" name="Content Placeholder 2">
            <a:extLst>
              <a:ext uri="{FF2B5EF4-FFF2-40B4-BE49-F238E27FC236}">
                <a16:creationId xmlns:a16="http://schemas.microsoft.com/office/drawing/2014/main" id="{C95B573A-B90D-D784-E6D0-D862235DE045}"/>
              </a:ext>
            </a:extLst>
          </p:cNvPr>
          <p:cNvSpPr>
            <a:spLocks noGrp="1"/>
          </p:cNvSpPr>
          <p:nvPr>
            <p:ph idx="1"/>
          </p:nvPr>
        </p:nvSpPr>
        <p:spPr/>
        <p:txBody>
          <a:bodyPr/>
          <a:lstStyle/>
          <a:p>
            <a:endParaRPr lang="en-US"/>
          </a:p>
        </p:txBody>
      </p:sp>
      <p:sp>
        <p:nvSpPr>
          <p:cNvPr id="4" name="Rectangle: Top Corners Rounded 3">
            <a:extLst>
              <a:ext uri="{FF2B5EF4-FFF2-40B4-BE49-F238E27FC236}">
                <a16:creationId xmlns:a16="http://schemas.microsoft.com/office/drawing/2014/main" id="{8A0A79A3-9922-D847-303E-8E7CA33F0434}"/>
              </a:ext>
            </a:extLst>
          </p:cNvPr>
          <p:cNvSpPr/>
          <p:nvPr/>
        </p:nvSpPr>
        <p:spPr>
          <a:xfrm rot="10800000">
            <a:off x="3963985" y="2143146"/>
            <a:ext cx="4264027" cy="3899910"/>
          </a:xfrm>
          <a:prstGeom prst="round2SameRect">
            <a:avLst>
              <a:gd name="adj1" fmla="val 16667"/>
              <a:gd name="adj2" fmla="val 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7EFBEC1-9DE6-A498-EEAE-C8FD31617529}"/>
              </a:ext>
            </a:extLst>
          </p:cNvPr>
          <p:cNvPicPr>
            <a:picLocks noChangeAspect="1"/>
          </p:cNvPicPr>
          <p:nvPr/>
        </p:nvPicPr>
        <p:blipFill>
          <a:blip r:embed="rId3"/>
          <a:stretch>
            <a:fillRect/>
          </a:stretch>
        </p:blipFill>
        <p:spPr>
          <a:xfrm>
            <a:off x="5198801" y="4484737"/>
            <a:ext cx="805900" cy="733078"/>
          </a:xfrm>
          <a:prstGeom prst="rect">
            <a:avLst/>
          </a:prstGeom>
        </p:spPr>
      </p:pic>
      <p:pic>
        <p:nvPicPr>
          <p:cNvPr id="6" name="Picture 5">
            <a:extLst>
              <a:ext uri="{FF2B5EF4-FFF2-40B4-BE49-F238E27FC236}">
                <a16:creationId xmlns:a16="http://schemas.microsoft.com/office/drawing/2014/main" id="{553746F5-31A6-CFD9-EEFD-AD3255C3887F}"/>
              </a:ext>
            </a:extLst>
          </p:cNvPr>
          <p:cNvPicPr>
            <a:picLocks noChangeAspect="1"/>
          </p:cNvPicPr>
          <p:nvPr/>
        </p:nvPicPr>
        <p:blipFill>
          <a:blip r:embed="rId3"/>
          <a:stretch>
            <a:fillRect/>
          </a:stretch>
        </p:blipFill>
        <p:spPr>
          <a:xfrm>
            <a:off x="6368612" y="2509627"/>
            <a:ext cx="805900" cy="733078"/>
          </a:xfrm>
          <a:prstGeom prst="rect">
            <a:avLst/>
          </a:prstGeom>
        </p:spPr>
      </p:pic>
      <p:pic>
        <p:nvPicPr>
          <p:cNvPr id="7" name="Picture 6">
            <a:extLst>
              <a:ext uri="{FF2B5EF4-FFF2-40B4-BE49-F238E27FC236}">
                <a16:creationId xmlns:a16="http://schemas.microsoft.com/office/drawing/2014/main" id="{27231149-29EC-86EE-FC77-31C3145656AC}"/>
              </a:ext>
            </a:extLst>
          </p:cNvPr>
          <p:cNvPicPr>
            <a:picLocks noChangeAspect="1"/>
          </p:cNvPicPr>
          <p:nvPr/>
        </p:nvPicPr>
        <p:blipFill>
          <a:blip r:embed="rId3"/>
          <a:stretch>
            <a:fillRect/>
          </a:stretch>
        </p:blipFill>
        <p:spPr>
          <a:xfrm>
            <a:off x="4243062" y="2658766"/>
            <a:ext cx="805900" cy="733078"/>
          </a:xfrm>
          <a:prstGeom prst="rect">
            <a:avLst/>
          </a:prstGeom>
        </p:spPr>
      </p:pic>
      <p:pic>
        <p:nvPicPr>
          <p:cNvPr id="8" name="Picture 7">
            <a:extLst>
              <a:ext uri="{FF2B5EF4-FFF2-40B4-BE49-F238E27FC236}">
                <a16:creationId xmlns:a16="http://schemas.microsoft.com/office/drawing/2014/main" id="{156DD5A4-023B-D31A-0D2E-C0DA95EFC401}"/>
              </a:ext>
            </a:extLst>
          </p:cNvPr>
          <p:cNvPicPr>
            <a:picLocks noChangeAspect="1"/>
          </p:cNvPicPr>
          <p:nvPr/>
        </p:nvPicPr>
        <p:blipFill>
          <a:blip r:embed="rId4"/>
          <a:stretch>
            <a:fillRect/>
          </a:stretch>
        </p:blipFill>
        <p:spPr>
          <a:xfrm>
            <a:off x="5321141" y="4220861"/>
            <a:ext cx="463336" cy="463336"/>
          </a:xfrm>
          <a:prstGeom prst="rect">
            <a:avLst/>
          </a:prstGeom>
        </p:spPr>
      </p:pic>
      <p:pic>
        <p:nvPicPr>
          <p:cNvPr id="9" name="Picture 8">
            <a:extLst>
              <a:ext uri="{FF2B5EF4-FFF2-40B4-BE49-F238E27FC236}">
                <a16:creationId xmlns:a16="http://schemas.microsoft.com/office/drawing/2014/main" id="{E28DFE10-043F-E2D8-48F1-8E4A7464489F}"/>
              </a:ext>
            </a:extLst>
          </p:cNvPr>
          <p:cNvPicPr>
            <a:picLocks noChangeAspect="1"/>
          </p:cNvPicPr>
          <p:nvPr/>
        </p:nvPicPr>
        <p:blipFill>
          <a:blip r:embed="rId4"/>
          <a:stretch>
            <a:fillRect/>
          </a:stretch>
        </p:blipFill>
        <p:spPr>
          <a:xfrm>
            <a:off x="4069300" y="2903189"/>
            <a:ext cx="463336" cy="463336"/>
          </a:xfrm>
          <a:prstGeom prst="rect">
            <a:avLst/>
          </a:prstGeom>
        </p:spPr>
      </p:pic>
      <p:pic>
        <p:nvPicPr>
          <p:cNvPr id="10" name="Picture 9">
            <a:extLst>
              <a:ext uri="{FF2B5EF4-FFF2-40B4-BE49-F238E27FC236}">
                <a16:creationId xmlns:a16="http://schemas.microsoft.com/office/drawing/2014/main" id="{84470334-0E57-4838-8294-590333E5BAC1}"/>
              </a:ext>
            </a:extLst>
          </p:cNvPr>
          <p:cNvPicPr>
            <a:picLocks noChangeAspect="1"/>
          </p:cNvPicPr>
          <p:nvPr/>
        </p:nvPicPr>
        <p:blipFill>
          <a:blip r:embed="rId4"/>
          <a:stretch>
            <a:fillRect/>
          </a:stretch>
        </p:blipFill>
        <p:spPr>
          <a:xfrm>
            <a:off x="5315112" y="4865149"/>
            <a:ext cx="463336" cy="463336"/>
          </a:xfrm>
          <a:prstGeom prst="rect">
            <a:avLst/>
          </a:prstGeom>
        </p:spPr>
      </p:pic>
      <p:pic>
        <p:nvPicPr>
          <p:cNvPr id="11" name="Picture 10">
            <a:extLst>
              <a:ext uri="{FF2B5EF4-FFF2-40B4-BE49-F238E27FC236}">
                <a16:creationId xmlns:a16="http://schemas.microsoft.com/office/drawing/2014/main" id="{EBC5DCC6-DF81-3055-8A52-19F11CD823B9}"/>
              </a:ext>
            </a:extLst>
          </p:cNvPr>
          <p:cNvPicPr>
            <a:picLocks noChangeAspect="1"/>
          </p:cNvPicPr>
          <p:nvPr/>
        </p:nvPicPr>
        <p:blipFill>
          <a:blip r:embed="rId4"/>
          <a:stretch>
            <a:fillRect/>
          </a:stretch>
        </p:blipFill>
        <p:spPr>
          <a:xfrm>
            <a:off x="5773033" y="4647253"/>
            <a:ext cx="463336" cy="463336"/>
          </a:xfrm>
          <a:prstGeom prst="rect">
            <a:avLst/>
          </a:prstGeom>
        </p:spPr>
      </p:pic>
      <p:pic>
        <p:nvPicPr>
          <p:cNvPr id="12" name="Picture 11">
            <a:extLst>
              <a:ext uri="{FF2B5EF4-FFF2-40B4-BE49-F238E27FC236}">
                <a16:creationId xmlns:a16="http://schemas.microsoft.com/office/drawing/2014/main" id="{27770BEC-0F44-92F4-C6B1-5465E988CBF3}"/>
              </a:ext>
            </a:extLst>
          </p:cNvPr>
          <p:cNvPicPr>
            <a:picLocks noChangeAspect="1"/>
          </p:cNvPicPr>
          <p:nvPr/>
        </p:nvPicPr>
        <p:blipFill>
          <a:blip r:embed="rId4"/>
          <a:stretch>
            <a:fillRect/>
          </a:stretch>
        </p:blipFill>
        <p:spPr>
          <a:xfrm>
            <a:off x="6680925" y="2830630"/>
            <a:ext cx="463336" cy="463336"/>
          </a:xfrm>
          <a:prstGeom prst="rect">
            <a:avLst/>
          </a:prstGeom>
        </p:spPr>
      </p:pic>
      <p:pic>
        <p:nvPicPr>
          <p:cNvPr id="13" name="Picture 12">
            <a:extLst>
              <a:ext uri="{FF2B5EF4-FFF2-40B4-BE49-F238E27FC236}">
                <a16:creationId xmlns:a16="http://schemas.microsoft.com/office/drawing/2014/main" id="{F48BBE6B-7250-8717-52EB-23A49AE30909}"/>
              </a:ext>
            </a:extLst>
          </p:cNvPr>
          <p:cNvPicPr>
            <a:picLocks noChangeAspect="1"/>
          </p:cNvPicPr>
          <p:nvPr/>
        </p:nvPicPr>
        <p:blipFill>
          <a:blip r:embed="rId4"/>
          <a:stretch>
            <a:fillRect/>
          </a:stretch>
        </p:blipFill>
        <p:spPr>
          <a:xfrm>
            <a:off x="6247840" y="2805028"/>
            <a:ext cx="463336" cy="463336"/>
          </a:xfrm>
          <a:prstGeom prst="rect">
            <a:avLst/>
          </a:prstGeom>
        </p:spPr>
      </p:pic>
      <p:pic>
        <p:nvPicPr>
          <p:cNvPr id="14" name="Picture 13">
            <a:extLst>
              <a:ext uri="{FF2B5EF4-FFF2-40B4-BE49-F238E27FC236}">
                <a16:creationId xmlns:a16="http://schemas.microsoft.com/office/drawing/2014/main" id="{DCF82A81-D102-38DA-34C2-78455C191FCD}"/>
              </a:ext>
            </a:extLst>
          </p:cNvPr>
          <p:cNvPicPr>
            <a:picLocks noChangeAspect="1"/>
          </p:cNvPicPr>
          <p:nvPr/>
        </p:nvPicPr>
        <p:blipFill>
          <a:blip r:embed="rId4"/>
          <a:stretch>
            <a:fillRect/>
          </a:stretch>
        </p:blipFill>
        <p:spPr>
          <a:xfrm>
            <a:off x="6465443" y="2232138"/>
            <a:ext cx="463336" cy="463336"/>
          </a:xfrm>
          <a:prstGeom prst="rect">
            <a:avLst/>
          </a:prstGeom>
        </p:spPr>
      </p:pic>
      <p:pic>
        <p:nvPicPr>
          <p:cNvPr id="15" name="Picture 14">
            <a:extLst>
              <a:ext uri="{FF2B5EF4-FFF2-40B4-BE49-F238E27FC236}">
                <a16:creationId xmlns:a16="http://schemas.microsoft.com/office/drawing/2014/main" id="{B8A22074-ACD2-76B7-6C26-4B098A3A2858}"/>
              </a:ext>
            </a:extLst>
          </p:cNvPr>
          <p:cNvPicPr>
            <a:picLocks noChangeAspect="1"/>
          </p:cNvPicPr>
          <p:nvPr/>
        </p:nvPicPr>
        <p:blipFill>
          <a:blip r:embed="rId4"/>
          <a:stretch>
            <a:fillRect/>
          </a:stretch>
        </p:blipFill>
        <p:spPr>
          <a:xfrm>
            <a:off x="4414344" y="2439853"/>
            <a:ext cx="463336" cy="463336"/>
          </a:xfrm>
          <a:prstGeom prst="rect">
            <a:avLst/>
          </a:prstGeom>
        </p:spPr>
      </p:pic>
      <p:pic>
        <p:nvPicPr>
          <p:cNvPr id="16" name="Picture 15">
            <a:extLst>
              <a:ext uri="{FF2B5EF4-FFF2-40B4-BE49-F238E27FC236}">
                <a16:creationId xmlns:a16="http://schemas.microsoft.com/office/drawing/2014/main" id="{2AF36FE1-83F4-2DCD-FBDC-EB5D381F8BF1}"/>
              </a:ext>
            </a:extLst>
          </p:cNvPr>
          <p:cNvPicPr>
            <a:picLocks noChangeAspect="1"/>
          </p:cNvPicPr>
          <p:nvPr/>
        </p:nvPicPr>
        <p:blipFill>
          <a:blip r:embed="rId4"/>
          <a:stretch>
            <a:fillRect/>
          </a:stretch>
        </p:blipFill>
        <p:spPr>
          <a:xfrm>
            <a:off x="4646012" y="2990688"/>
            <a:ext cx="463336" cy="463336"/>
          </a:xfrm>
          <a:prstGeom prst="rect">
            <a:avLst/>
          </a:prstGeom>
        </p:spPr>
      </p:pic>
      <p:sp>
        <p:nvSpPr>
          <p:cNvPr id="17" name="TextBox 16">
            <a:extLst>
              <a:ext uri="{FF2B5EF4-FFF2-40B4-BE49-F238E27FC236}">
                <a16:creationId xmlns:a16="http://schemas.microsoft.com/office/drawing/2014/main" id="{31AAE6E9-6D71-AF19-EF81-DA6501853758}"/>
              </a:ext>
            </a:extLst>
          </p:cNvPr>
          <p:cNvSpPr txBox="1"/>
          <p:nvPr/>
        </p:nvSpPr>
        <p:spPr>
          <a:xfrm>
            <a:off x="1097875" y="2281808"/>
            <a:ext cx="2780185" cy="523220"/>
          </a:xfrm>
          <a:prstGeom prst="rect">
            <a:avLst/>
          </a:prstGeom>
          <a:noFill/>
        </p:spPr>
        <p:txBody>
          <a:bodyPr wrap="none" rtlCol="0">
            <a:spAutoFit/>
          </a:bodyPr>
          <a:lstStyle/>
          <a:p>
            <a:r>
              <a:rPr lang="en-US" sz="2800"/>
              <a:t>Aluminum Sulfate</a:t>
            </a:r>
          </a:p>
        </p:txBody>
      </p:sp>
      <p:sp>
        <p:nvSpPr>
          <p:cNvPr id="18" name="Arrow: Curved Left 17">
            <a:extLst>
              <a:ext uri="{FF2B5EF4-FFF2-40B4-BE49-F238E27FC236}">
                <a16:creationId xmlns:a16="http://schemas.microsoft.com/office/drawing/2014/main" id="{C9B1C6D5-390B-C12F-C975-64FABD935354}"/>
              </a:ext>
            </a:extLst>
          </p:cNvPr>
          <p:cNvSpPr/>
          <p:nvPr/>
        </p:nvSpPr>
        <p:spPr>
          <a:xfrm rot="16358976">
            <a:off x="3767990" y="1496064"/>
            <a:ext cx="556851" cy="1216152"/>
          </a:xfrm>
          <a:prstGeom prst="curvedLeftArrow">
            <a:avLst/>
          </a:prstGeom>
          <a:solidFill>
            <a:srgbClr val="41AEBD"/>
          </a:solidFill>
          <a:ln w="12700" cap="flat" cmpd="sng" algn="ctr">
            <a:solidFill>
              <a:srgbClr val="41AEBD">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20" name="TextBox 19">
            <a:extLst>
              <a:ext uri="{FF2B5EF4-FFF2-40B4-BE49-F238E27FC236}">
                <a16:creationId xmlns:a16="http://schemas.microsoft.com/office/drawing/2014/main" id="{AB5E2894-696D-95C7-348D-DBB31D141F77}"/>
              </a:ext>
            </a:extLst>
          </p:cNvPr>
          <p:cNvSpPr txBox="1"/>
          <p:nvPr/>
        </p:nvSpPr>
        <p:spPr>
          <a:xfrm>
            <a:off x="8720251" y="1251355"/>
            <a:ext cx="3043450" cy="923330"/>
          </a:xfrm>
          <a:prstGeom prst="rect">
            <a:avLst/>
          </a:prstGeom>
          <a:noFill/>
        </p:spPr>
        <p:txBody>
          <a:bodyPr wrap="square" lIns="91440" tIns="45720" rIns="91440" bIns="45720" anchor="t">
            <a:spAutoFit/>
          </a:bodyPr>
          <a:lstStyle/>
          <a:p>
            <a:pPr algn="ctr"/>
            <a:r>
              <a:rPr lang="en-US"/>
              <a:t>Particles naturally occurring in the water have a negative surface charge. </a:t>
            </a:r>
          </a:p>
        </p:txBody>
      </p:sp>
      <p:sp>
        <p:nvSpPr>
          <p:cNvPr id="22" name="TextBox 21">
            <a:extLst>
              <a:ext uri="{FF2B5EF4-FFF2-40B4-BE49-F238E27FC236}">
                <a16:creationId xmlns:a16="http://schemas.microsoft.com/office/drawing/2014/main" id="{5F52042D-7D63-BB54-5ADA-EAA90AE04461}"/>
              </a:ext>
            </a:extLst>
          </p:cNvPr>
          <p:cNvSpPr txBox="1"/>
          <p:nvPr/>
        </p:nvSpPr>
        <p:spPr>
          <a:xfrm>
            <a:off x="8720251" y="2573649"/>
            <a:ext cx="3043450" cy="1200329"/>
          </a:xfrm>
          <a:prstGeom prst="rect">
            <a:avLst/>
          </a:prstGeom>
          <a:noFill/>
        </p:spPr>
        <p:txBody>
          <a:bodyPr wrap="square" lIns="91440" tIns="45720" rIns="91440" bIns="45720" anchor="t">
            <a:spAutoFit/>
          </a:bodyPr>
          <a:lstStyle/>
          <a:p>
            <a:pPr algn="ctr"/>
            <a:r>
              <a:rPr lang="en-US"/>
              <a:t>When the aluminum sulfate coagulant is dosed, it releases positively charged aluminum ions.</a:t>
            </a:r>
          </a:p>
        </p:txBody>
      </p:sp>
      <p:sp>
        <p:nvSpPr>
          <p:cNvPr id="24" name="TextBox 23">
            <a:extLst>
              <a:ext uri="{FF2B5EF4-FFF2-40B4-BE49-F238E27FC236}">
                <a16:creationId xmlns:a16="http://schemas.microsoft.com/office/drawing/2014/main" id="{5E767854-6B57-D86E-7CD3-D07721BA37FA}"/>
              </a:ext>
            </a:extLst>
          </p:cNvPr>
          <p:cNvSpPr txBox="1"/>
          <p:nvPr/>
        </p:nvSpPr>
        <p:spPr>
          <a:xfrm>
            <a:off x="8720251" y="4131267"/>
            <a:ext cx="3043450" cy="1754326"/>
          </a:xfrm>
          <a:prstGeom prst="rect">
            <a:avLst/>
          </a:prstGeom>
          <a:noFill/>
        </p:spPr>
        <p:txBody>
          <a:bodyPr wrap="square" lIns="91440" tIns="45720" rIns="91440" bIns="45720" anchor="t">
            <a:spAutoFit/>
          </a:bodyPr>
          <a:lstStyle/>
          <a:p>
            <a:pPr algn="ctr"/>
            <a:r>
              <a:rPr lang="en-US"/>
              <a:t>The aluminum ions help the negatively-charged particles to stick together, forming larger and heavier flocs that will settle to the bottom of the tank.</a:t>
            </a:r>
          </a:p>
        </p:txBody>
      </p:sp>
      <p:sp>
        <p:nvSpPr>
          <p:cNvPr id="21" name="Slide Number Placeholder 20">
            <a:extLst>
              <a:ext uri="{FF2B5EF4-FFF2-40B4-BE49-F238E27FC236}">
                <a16:creationId xmlns:a16="http://schemas.microsoft.com/office/drawing/2014/main" id="{D75EEA22-272F-E790-0BBC-746B94442217}"/>
              </a:ext>
            </a:extLst>
          </p:cNvPr>
          <p:cNvSpPr>
            <a:spLocks noGrp="1"/>
          </p:cNvSpPr>
          <p:nvPr>
            <p:ph type="sldNum" sz="quarter" idx="12"/>
          </p:nvPr>
        </p:nvSpPr>
        <p:spPr/>
        <p:txBody>
          <a:bodyPr/>
          <a:lstStyle/>
          <a:p>
            <a:fld id="{B1FE6DA9-00BB-4AA6-B864-65108A5F5295}" type="slidenum">
              <a:rPr lang="en-US" smtClean="0"/>
              <a:pPr/>
              <a:t>43</a:t>
            </a:fld>
            <a:endParaRPr lang="en-US"/>
          </a:p>
        </p:txBody>
      </p:sp>
    </p:spTree>
    <p:custDataLst>
      <p:tags r:id="rId1"/>
    </p:custDataLst>
    <p:extLst>
      <p:ext uri="{BB962C8B-B14F-4D97-AF65-F5344CB8AC3E}">
        <p14:creationId xmlns:p14="http://schemas.microsoft.com/office/powerpoint/2010/main" val="50084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16667E-7 -3.7037E-6 L 4.16667E-7 0.00024 C 0.00286 0.0051 0.00625 0.00949 0.00859 0.01551 C 0.01016 0.01922 0.01029 0.02431 0.0112 0.02871 L 0.01237 0.03542 C 0.01198 0.04723 0.01172 0.05926 0.0112 0.07107 C 0.01016 0.08843 0.0095 0.07639 0.00742 0.09537 L 0.00612 0.10649 C 0.00482 0.13403 0.00391 0.13774 0.00612 0.16875 C 0.00651 0.17338 0.00781 0.17778 0.00859 0.18218 C 0.00911 0.18426 0.00911 0.18681 0.0099 0.18889 C 0.01068 0.19098 0.01172 0.19306 0.01237 0.19561 C 0.01341 0.19977 0.01406 0.2044 0.01484 0.2088 L 0.01732 0.22223 L 0.01862 0.22894 L 0.01992 0.23542 C 0.0194 0.24954 0.01953 0.26366 0.01862 0.27778 C 0.01836 0.28241 0.01693 0.28658 0.01615 0.29098 L 0.01484 0.29769 C 0.01445 0.3 0.0138 0.30209 0.01367 0.3044 C 0.01328 0.3088 0.01263 0.3132 0.01237 0.31783 C 0.01185 0.32593 0.01172 0.33403 0.0112 0.34213 C 0.01055 0.3507 0.01003 0.35278 0.00859 0.35996 C 0.00898 0.3632 0.01055 0.38449 0.01237 0.38658 L 0.01615 0.39121 " pathEditMode="relative" rAng="0" ptsTypes="AAAAAAAAAAAAAAAAAAAAAAAAA">
                                      <p:cBhvr>
                                        <p:cTn id="6" dur="2000" fill="hold"/>
                                        <p:tgtEl>
                                          <p:spTgt spid="7"/>
                                        </p:tgtEl>
                                        <p:attrNameLst>
                                          <p:attrName>ppt_x</p:attrName>
                                          <p:attrName>ppt_y</p:attrName>
                                        </p:attrNameLst>
                                      </p:cBhvr>
                                      <p:rCtr x="990" y="19560"/>
                                    </p:animMotion>
                                  </p:childTnLst>
                                </p:cTn>
                              </p:par>
                              <p:par>
                                <p:cTn id="7" presetID="0" presetClass="path" presetSubtype="0" accel="50000" decel="50000" fill="hold" nodeType="withEffect">
                                  <p:stCondLst>
                                    <p:cond delay="0"/>
                                  </p:stCondLst>
                                  <p:childTnLst>
                                    <p:animMotion origin="layout" path="M -4.375E-6 4.07407E-6 L -4.375E-6 0.00023 C 0.00287 0.00509 0.00625 0.00949 0.0086 0.01551 C 0.01016 0.01921 0.01029 0.0243 0.0112 0.0287 L 0.01237 0.03541 C 0.01198 0.04722 0.01172 0.05926 0.0112 0.07106 C 0.01016 0.08842 0.00951 0.07638 0.00743 0.09537 L 0.00612 0.10648 C 0.00482 0.13402 0.00391 0.13773 0.00612 0.16875 C 0.00651 0.17338 0.00782 0.17777 0.0086 0.18217 C 0.00912 0.18426 0.00912 0.1868 0.0099 0.18888 C 0.01068 0.19097 0.01172 0.19305 0.01237 0.1956 C 0.01342 0.19976 0.01407 0.20439 0.01485 0.20879 L 0.01732 0.22222 L 0.01862 0.22893 L 0.01993 0.23541 C 0.01941 0.24953 0.01954 0.26365 0.01862 0.27777 C 0.01836 0.2824 0.01693 0.28657 0.01615 0.29097 L 0.01485 0.29768 C 0.01446 0.3 0.01381 0.30208 0.01368 0.30439 C 0.01329 0.30879 0.01263 0.31319 0.01237 0.31782 C 0.01185 0.32592 0.01172 0.33402 0.0112 0.34213 C 0.01055 0.35069 0.01003 0.35277 0.0086 0.35995 C 0.00899 0.36319 0.01055 0.38449 0.01237 0.38657 L 0.01615 0.3912 " pathEditMode="relative" rAng="0" ptsTypes="AAAAAAAAAAAAAAAAAAAAAAAAA">
                                      <p:cBhvr>
                                        <p:cTn id="8" dur="2000" fill="hold"/>
                                        <p:tgtEl>
                                          <p:spTgt spid="9"/>
                                        </p:tgtEl>
                                        <p:attrNameLst>
                                          <p:attrName>ppt_x</p:attrName>
                                          <p:attrName>ppt_y</p:attrName>
                                        </p:attrNameLst>
                                      </p:cBhvr>
                                      <p:rCtr x="990" y="19560"/>
                                    </p:animMotion>
                                  </p:childTnLst>
                                </p:cTn>
                              </p:par>
                              <p:par>
                                <p:cTn id="9" presetID="0" presetClass="path" presetSubtype="0" accel="50000" decel="50000" fill="hold" nodeType="withEffect">
                                  <p:stCondLst>
                                    <p:cond delay="0"/>
                                  </p:stCondLst>
                                  <p:childTnLst>
                                    <p:animMotion origin="layout" path="M 2.08333E-7 -3.33333E-6 L 2.08333E-7 0.00023 C 0.00286 0.0051 0.00625 0.00949 0.00859 0.01551 C 0.01016 0.01922 0.01029 0.02431 0.0112 0.02871 L 0.01237 0.03542 C 0.01198 0.04723 0.01172 0.05926 0.0112 0.07107 C 0.01016 0.08843 0.00951 0.07639 0.00742 0.09537 L 0.00612 0.10648 C 0.00482 0.13403 0.00391 0.13773 0.00612 0.16875 C 0.00651 0.17338 0.00781 0.17778 0.00859 0.18218 C 0.00911 0.18426 0.00911 0.18681 0.0099 0.18889 C 0.01068 0.19098 0.01172 0.19306 0.01237 0.19561 C 0.01341 0.19977 0.01406 0.2044 0.01484 0.2088 L 0.01732 0.22223 L 0.01862 0.22894 L 0.01992 0.23542 C 0.0194 0.24954 0.01953 0.26366 0.01862 0.27778 C 0.01836 0.28241 0.01693 0.28658 0.01615 0.29098 L 0.01484 0.29769 C 0.01445 0.3 0.0138 0.30209 0.01367 0.3044 C 0.01328 0.3088 0.01263 0.3132 0.01237 0.31783 C 0.01185 0.32593 0.01172 0.33403 0.0112 0.34213 C 0.01055 0.3507 0.01003 0.35278 0.00859 0.35996 C 0.00898 0.3632 0.01055 0.38449 0.01237 0.38658 L 0.01615 0.39121 " pathEditMode="relative" rAng="0" ptsTypes="AAAAAAAAAAAAAAAAAAAAAAAAA">
                                      <p:cBhvr>
                                        <p:cTn id="10" dur="2000" fill="hold"/>
                                        <p:tgtEl>
                                          <p:spTgt spid="15"/>
                                        </p:tgtEl>
                                        <p:attrNameLst>
                                          <p:attrName>ppt_x</p:attrName>
                                          <p:attrName>ppt_y</p:attrName>
                                        </p:attrNameLst>
                                      </p:cBhvr>
                                      <p:rCtr x="990" y="19560"/>
                                    </p:animMotion>
                                  </p:childTnLst>
                                </p:cTn>
                              </p:par>
                              <p:par>
                                <p:cTn id="11" presetID="0" presetClass="path" presetSubtype="0" accel="50000" decel="50000" fill="hold" nodeType="withEffect">
                                  <p:stCondLst>
                                    <p:cond delay="0"/>
                                  </p:stCondLst>
                                  <p:childTnLst>
                                    <p:animMotion origin="layout" path="M 0 2.59259E-6 L 0 0.00023 C 0.00286 0.00509 0.00625 0.00949 0.00859 0.01551 C 0.01016 0.01921 0.01029 0.0243 0.0112 0.0287 L 0.01237 0.03541 C 0.01198 0.04722 0.01172 0.05926 0.0112 0.07106 C 0.01016 0.08842 0.00951 0.07639 0.00742 0.09537 L 0.00612 0.10648 C 0.00482 0.13403 0.00391 0.13773 0.00612 0.16875 C 0.00651 0.17338 0.00781 0.17778 0.00859 0.18217 C 0.00911 0.18426 0.00911 0.1868 0.0099 0.18889 C 0.01068 0.19097 0.01172 0.19305 0.01237 0.1956 C 0.01341 0.19977 0.01406 0.2044 0.01484 0.20879 L 0.01732 0.22222 L 0.01862 0.22893 L 0.01992 0.23541 C 0.0194 0.24953 0.01953 0.26365 0.01862 0.27778 C 0.01836 0.2824 0.01693 0.28657 0.01615 0.29097 L 0.01484 0.29768 C 0.01445 0.3 0.0138 0.30208 0.01367 0.3044 C 0.01328 0.30879 0.01263 0.31319 0.01237 0.31782 C 0.01185 0.32592 0.01172 0.33403 0.0112 0.34213 C 0.01055 0.35069 0.01003 0.35278 0.00859 0.35995 C 0.00898 0.36319 0.01055 0.38449 0.01237 0.38657 L 0.01615 0.3912 " pathEditMode="relative" rAng="0" ptsTypes="AAAAAAAAAAAAAAAAAAAAAAAAA">
                                      <p:cBhvr>
                                        <p:cTn id="12" dur="2000" fill="hold"/>
                                        <p:tgtEl>
                                          <p:spTgt spid="16"/>
                                        </p:tgtEl>
                                        <p:attrNameLst>
                                          <p:attrName>ppt_x</p:attrName>
                                          <p:attrName>ppt_y</p:attrName>
                                        </p:attrNameLst>
                                      </p:cBhvr>
                                      <p:rCtr x="990" y="19560"/>
                                    </p:animMotion>
                                  </p:childTnLst>
                                </p:cTn>
                              </p:par>
                              <p:par>
                                <p:cTn id="13" presetID="0" presetClass="path" presetSubtype="0" accel="50000" decel="50000" fill="hold" nodeType="withEffect">
                                  <p:stCondLst>
                                    <p:cond delay="0"/>
                                  </p:stCondLst>
                                  <p:childTnLst>
                                    <p:animMotion origin="layout" path="M 1.45833E-6 -4.44444E-6 L 1.45833E-6 0.00024 C -0.0013 0.00579 -0.00287 0.01158 -0.00378 0.0176 C -0.00495 0.025 -0.00625 0.03982 -0.00625 0.04005 C -0.00586 0.04514 -0.00586 0.05047 -0.00508 0.05533 C -0.00469 0.05787 -0.00326 0.05973 -0.00261 0.06204 C 0.00143 0.07431 -0.00221 0.06852 0.00377 0.07547 C 0.01042 0.09329 0.00169 0.07176 0.01002 0.08658 C 0.01836 0.10139 0.00625 0.08588 0.01627 0.09769 C 0.01667 0.1007 0.01706 0.10371 0.01758 0.10649 C 0.01823 0.11112 0.01953 0.11528 0.02005 0.11991 L 0.02135 0.13102 C 0.02083 0.14723 0.0207 0.16366 0.02005 0.17987 C 0.01992 0.18334 0.01667 0.20093 0.01627 0.20209 C 0.01458 0.20649 0.01224 0.21019 0.0112 0.21528 C 0.01081 0.2176 0.01055 0.21991 0.01002 0.222 C 0.00937 0.22431 0.00807 0.22616 0.00755 0.22871 C 0.00638 0.23287 0.00638 0.2382 0.00495 0.24213 C 0.00417 0.24422 0.00312 0.2463 0.00247 0.24862 C 0.00143 0.25301 1.45833E-6 0.26204 1.45833E-6 0.26227 C -0.00169 0.28195 -0.00182 0.27315 1.45833E-6 0.29306 C 0.00039 0.29815 0.00091 0.30764 0.00247 0.3132 C 0.00599 0.32547 0.00534 0.31389 0.00755 0.33311 C 0.01055 0.36042 0.00937 0.34792 0.0112 0.37084 C 0.01081 0.37524 0.01068 0.37987 0.01002 0.38426 C 0.00716 0.40394 0.00755 0.39121 0.00755 0.40209 " pathEditMode="relative" rAng="0" ptsTypes="AAAAAAAAAAAAAAAAAAAAAAAAAA">
                                      <p:cBhvr>
                                        <p:cTn id="14" dur="2000" fill="hold"/>
                                        <p:tgtEl>
                                          <p:spTgt spid="6"/>
                                        </p:tgtEl>
                                        <p:attrNameLst>
                                          <p:attrName>ppt_x</p:attrName>
                                          <p:attrName>ppt_y</p:attrName>
                                        </p:attrNameLst>
                                      </p:cBhvr>
                                      <p:rCtr x="755" y="20093"/>
                                    </p:animMotion>
                                  </p:childTnLst>
                                </p:cTn>
                              </p:par>
                              <p:par>
                                <p:cTn id="15" presetID="0" presetClass="path" presetSubtype="0" accel="50000" decel="50000" fill="hold" nodeType="withEffect">
                                  <p:stCondLst>
                                    <p:cond delay="0"/>
                                  </p:stCondLst>
                                  <p:childTnLst>
                                    <p:animMotion origin="layout" path="M 2.91667E-6 2.22222E-6 L 2.91667E-6 0.00023 C -0.0013 0.00578 -0.00287 0.01157 -0.00378 0.01759 C -0.00495 0.025 -0.00625 0.03981 -0.00625 0.04004 C -0.00586 0.04514 -0.00586 0.05046 -0.00508 0.05532 C -0.00469 0.05787 -0.00326 0.05972 -0.00261 0.06203 C 0.00143 0.0743 -0.00222 0.06852 0.00377 0.07546 C 0.01041 0.09328 0.00169 0.07176 0.01002 0.08657 C 0.01836 0.10139 0.00625 0.08588 0.01627 0.09768 C 0.01666 0.10069 0.01705 0.1037 0.01758 0.10648 C 0.01823 0.11111 0.01953 0.11528 0.02005 0.11991 L 0.02135 0.13102 C 0.02083 0.14722 0.0207 0.16366 0.02005 0.17986 C 0.01992 0.18333 0.01666 0.20092 0.01627 0.20208 C 0.01458 0.20648 0.01224 0.21018 0.0112 0.21528 C 0.0108 0.21759 0.01054 0.21991 0.01002 0.22199 C 0.00937 0.2243 0.00807 0.22616 0.00755 0.2287 C 0.00638 0.23287 0.00638 0.23819 0.00495 0.24213 C 0.00416 0.24421 0.00312 0.24629 0.00247 0.24861 C 0.00143 0.25301 2.91667E-6 0.26203 2.91667E-6 0.26227 C -0.0017 0.28194 -0.00183 0.27315 2.91667E-6 0.29305 C 0.00039 0.29815 0.00091 0.30764 0.00247 0.31319 C 0.00599 0.32546 0.00534 0.31389 0.00755 0.3331 C 0.01054 0.36041 0.00937 0.34791 0.0112 0.37083 C 0.0108 0.37523 0.01067 0.37986 0.01002 0.38426 C 0.00716 0.40393 0.00755 0.3912 0.00755 0.40208 " pathEditMode="relative" rAng="0" ptsTypes="AAAAAAAAAAAAAAAAAAAAAAAAAA">
                                      <p:cBhvr>
                                        <p:cTn id="16" dur="2000" fill="hold"/>
                                        <p:tgtEl>
                                          <p:spTgt spid="12"/>
                                        </p:tgtEl>
                                        <p:attrNameLst>
                                          <p:attrName>ppt_x</p:attrName>
                                          <p:attrName>ppt_y</p:attrName>
                                        </p:attrNameLst>
                                      </p:cBhvr>
                                      <p:rCtr x="755" y="20093"/>
                                    </p:animMotion>
                                  </p:childTnLst>
                                </p:cTn>
                              </p:par>
                              <p:par>
                                <p:cTn id="17" presetID="0" presetClass="path" presetSubtype="0" accel="50000" decel="50000" fill="hold" nodeType="withEffect">
                                  <p:stCondLst>
                                    <p:cond delay="0"/>
                                  </p:stCondLst>
                                  <p:childTnLst>
                                    <p:animMotion origin="layout" path="M -4.16667E-7 -4.07407E-6 L -4.16667E-7 0.00024 C -0.0013 0.00579 -0.00286 0.01158 -0.00378 0.0176 C -0.00495 0.025 -0.00625 0.03982 -0.00625 0.04005 C -0.00586 0.04514 -0.00586 0.05047 -0.00508 0.05533 C -0.00469 0.05787 -0.00325 0.05973 -0.0026 0.06204 C 0.00143 0.07431 -0.00221 0.06852 0.00378 0.07547 C 0.01042 0.09329 0.00169 0.07176 0.01003 0.08658 C 0.01836 0.10139 0.00625 0.08588 0.01628 0.09769 C 0.01667 0.1007 0.01706 0.10371 0.01758 0.10649 C 0.01823 0.11112 0.01953 0.11528 0.02005 0.11991 L 0.02135 0.13102 C 0.02083 0.14723 0.0207 0.16366 0.02005 0.17987 C 0.01992 0.18334 0.01667 0.20093 0.01628 0.20209 C 0.01458 0.20649 0.01224 0.21019 0.0112 0.21528 C 0.01081 0.2176 0.01055 0.21991 0.01003 0.22199 C 0.00938 0.22431 0.00807 0.22616 0.00755 0.22871 C 0.00638 0.23287 0.00638 0.2382 0.00495 0.24213 C 0.00417 0.24422 0.00313 0.2463 0.00247 0.24862 C 0.00143 0.25301 -4.16667E-7 0.26204 -4.16667E-7 0.26227 C -0.00169 0.28195 -0.00182 0.27315 -4.16667E-7 0.29306 C 0.00039 0.29815 0.00091 0.30764 0.00247 0.3132 C 0.00599 0.32547 0.00534 0.31389 0.00755 0.33311 C 0.01055 0.36042 0.00938 0.34792 0.0112 0.37084 C 0.01081 0.37524 0.01068 0.37987 0.01003 0.38426 C 0.00716 0.40394 0.00755 0.39121 0.00755 0.40209 " pathEditMode="relative" rAng="0" ptsTypes="AAAAAAAAAAAAAAAAAAAAAAAAAA">
                                      <p:cBhvr>
                                        <p:cTn id="18" dur="2000" fill="hold"/>
                                        <p:tgtEl>
                                          <p:spTgt spid="13"/>
                                        </p:tgtEl>
                                        <p:attrNameLst>
                                          <p:attrName>ppt_x</p:attrName>
                                          <p:attrName>ppt_y</p:attrName>
                                        </p:attrNameLst>
                                      </p:cBhvr>
                                      <p:rCtr x="755" y="20093"/>
                                    </p:animMotion>
                                  </p:childTnLst>
                                </p:cTn>
                              </p:par>
                              <p:par>
                                <p:cTn id="19" presetID="0" presetClass="path" presetSubtype="0" accel="50000" decel="50000" fill="hold" nodeType="withEffect">
                                  <p:stCondLst>
                                    <p:cond delay="0"/>
                                  </p:stCondLst>
                                  <p:childTnLst>
                                    <p:animMotion origin="layout" path="M 1.04167E-6 7.40741E-7 L 1.04167E-6 0.00023 C -0.0013 0.00579 -0.00287 0.01157 -0.00378 0.01759 C -0.00495 0.025 -0.00625 0.03981 -0.00625 0.04005 C -0.00586 0.04514 -0.00586 0.05046 -0.00508 0.05532 C -0.00469 0.05787 -0.00326 0.05972 -0.00261 0.06204 C 0.00143 0.0743 -0.00221 0.06852 0.00378 0.07546 C 0.01042 0.09329 0.00169 0.07176 0.01003 0.08657 C 0.01836 0.10139 0.00625 0.08588 0.01628 0.09768 C 0.01667 0.10069 0.01706 0.1037 0.01758 0.10648 C 0.01823 0.11111 0.01953 0.11528 0.02005 0.11991 L 0.02135 0.13102 C 0.02083 0.14722 0.0207 0.16366 0.02005 0.17986 C 0.01992 0.18333 0.01667 0.20093 0.01628 0.20208 C 0.01458 0.20648 0.01224 0.21018 0.0112 0.21528 C 0.01081 0.21759 0.01055 0.21991 0.01003 0.22199 C 0.00937 0.2243 0.00807 0.22616 0.00755 0.2287 C 0.00638 0.23287 0.00638 0.23819 0.00495 0.24213 C 0.00417 0.24421 0.00312 0.2463 0.00247 0.24861 C 0.00143 0.25301 1.04167E-6 0.26204 1.04167E-6 0.26227 C -0.00169 0.28194 -0.00182 0.27315 1.04167E-6 0.29305 C 0.00039 0.29815 0.00091 0.30764 0.00247 0.31319 C 0.00599 0.32546 0.00534 0.31389 0.00755 0.3331 C 0.01055 0.36042 0.00937 0.34792 0.0112 0.37083 C 0.01081 0.37523 0.01068 0.37986 0.01003 0.38426 C 0.00716 0.40393 0.00755 0.3912 0.00755 0.40208 " pathEditMode="relative" rAng="0" ptsTypes="AAAAAAAAAAAAAAAAAAAAAAAAAA">
                                      <p:cBhvr>
                                        <p:cTn id="20" dur="2000" fill="hold"/>
                                        <p:tgtEl>
                                          <p:spTgt spid="14"/>
                                        </p:tgtEl>
                                        <p:attrNameLst>
                                          <p:attrName>ppt_x</p:attrName>
                                          <p:attrName>ppt_y</p:attrName>
                                        </p:attrNameLst>
                                      </p:cBhvr>
                                      <p:rCtr x="755" y="20093"/>
                                    </p:animMotion>
                                  </p:childTnLst>
                                </p:cTn>
                              </p:par>
                              <p:par>
                                <p:cTn id="21" presetID="0" presetClass="path" presetSubtype="0" accel="50000" decel="50000" fill="hold" nodeType="withEffect">
                                  <p:stCondLst>
                                    <p:cond delay="0"/>
                                  </p:stCondLst>
                                  <p:childTnLst>
                                    <p:animMotion origin="layout" path="M 5E-6 2.59259E-6 L 5E-6 0.00023 C 0.00209 0.00509 0.0056 0.00926 0.00626 0.01551 C 0.0073 0.02639 0.00495 0.03773 0.00495 0.04884 C 0.00495 0.05486 0.0056 0.06065 0.00626 0.06666 C 0.00717 0.07569 0.00782 0.07245 0.01133 0.07986 C 0.01394 0.08565 0.01381 0.08657 0.01511 0.09328 C 0.0142 0.10301 0.01511 0.10879 0.01133 0.11551 C 0.01016 0.11736 0.00873 0.11852 0.00756 0.1199 C 0.00652 0.12268 0.00352 0.1294 0.00378 0.13333 C 0.00404 0.13796 0.00626 0.14676 0.00626 0.14699 " pathEditMode="relative" rAng="0" ptsTypes="AAAAAAAAAAA">
                                      <p:cBhvr>
                                        <p:cTn id="22" dur="2000" fill="hold"/>
                                        <p:tgtEl>
                                          <p:spTgt spid="5"/>
                                        </p:tgtEl>
                                        <p:attrNameLst>
                                          <p:attrName>ppt_x</p:attrName>
                                          <p:attrName>ppt_y</p:attrName>
                                        </p:attrNameLst>
                                      </p:cBhvr>
                                      <p:rCtr x="755" y="7338"/>
                                    </p:animMotion>
                                  </p:childTnLst>
                                </p:cTn>
                              </p:par>
                              <p:par>
                                <p:cTn id="23" presetID="0" presetClass="path" presetSubtype="0" accel="50000" decel="50000" fill="hold" nodeType="withEffect">
                                  <p:stCondLst>
                                    <p:cond delay="0"/>
                                  </p:stCondLst>
                                  <p:childTnLst>
                                    <p:animMotion origin="layout" path="M 1.25E-6 4.44444E-6 L 1.25E-6 0.00023 C 0.00208 0.00509 0.0056 0.00925 0.00625 0.0155 C 0.00729 0.02638 0.00495 0.03773 0.00495 0.04884 C 0.00495 0.05486 0.0056 0.06064 0.00625 0.06666 C 0.00716 0.07569 0.00781 0.07245 0.01133 0.07986 C 0.01393 0.08564 0.0138 0.08657 0.0151 0.09328 C 0.01419 0.103 0.0151 0.10879 0.01133 0.1155 C 0.01016 0.11736 0.00872 0.11851 0.00755 0.1199 C 0.00651 0.12268 0.00351 0.12939 0.00377 0.13333 C 0.00404 0.13796 0.00625 0.14675 0.00625 0.14699 " pathEditMode="relative" rAng="0" ptsTypes="AAAAAAAAAAA">
                                      <p:cBhvr>
                                        <p:cTn id="24" dur="2000" fill="hold"/>
                                        <p:tgtEl>
                                          <p:spTgt spid="8"/>
                                        </p:tgtEl>
                                        <p:attrNameLst>
                                          <p:attrName>ppt_x</p:attrName>
                                          <p:attrName>ppt_y</p:attrName>
                                        </p:attrNameLst>
                                      </p:cBhvr>
                                      <p:rCtr x="755" y="7338"/>
                                    </p:animMotion>
                                  </p:childTnLst>
                                </p:cTn>
                              </p:par>
                              <p:par>
                                <p:cTn id="25" presetID="0" presetClass="path" presetSubtype="0" accel="50000" decel="50000" fill="hold" nodeType="withEffect">
                                  <p:stCondLst>
                                    <p:cond delay="0"/>
                                  </p:stCondLst>
                                  <p:childTnLst>
                                    <p:animMotion origin="layout" path="M 2.08333E-6 2.96296E-6 L 2.08333E-6 0.00023 C 0.00208 0.00509 0.0056 0.00926 0.00625 0.01551 C 0.00729 0.02639 0.00495 0.03773 0.00495 0.04884 C 0.00495 0.05486 0.0056 0.06065 0.00625 0.06666 C 0.00716 0.07569 0.00781 0.07245 0.01133 0.07986 C 0.01393 0.08565 0.0138 0.08657 0.0151 0.09328 C 0.01419 0.10301 0.0151 0.10879 0.01133 0.11551 C 0.01015 0.11736 0.00872 0.11852 0.00755 0.1199 C 0.00651 0.12268 0.00351 0.1294 0.00377 0.13333 C 0.00403 0.13796 0.00625 0.14676 0.00625 0.14699 " pathEditMode="relative" rAng="0" ptsTypes="AAAAAAAAAAA">
                                      <p:cBhvr>
                                        <p:cTn id="26" dur="2000" fill="hold"/>
                                        <p:tgtEl>
                                          <p:spTgt spid="10"/>
                                        </p:tgtEl>
                                        <p:attrNameLst>
                                          <p:attrName>ppt_x</p:attrName>
                                          <p:attrName>ppt_y</p:attrName>
                                        </p:attrNameLst>
                                      </p:cBhvr>
                                      <p:rCtr x="755" y="7338"/>
                                    </p:animMotion>
                                  </p:childTnLst>
                                </p:cTn>
                              </p:par>
                              <p:par>
                                <p:cTn id="27" presetID="0" presetClass="path" presetSubtype="0" accel="50000" decel="50000" fill="hold" nodeType="withEffect">
                                  <p:stCondLst>
                                    <p:cond delay="0"/>
                                  </p:stCondLst>
                                  <p:childTnLst>
                                    <p:animMotion origin="layout" path="M 2.08333E-6 -2.59259E-6 L 2.08333E-6 0.00023 C 0.00208 0.0051 0.0056 0.00926 0.00625 0.01551 C 0.00729 0.02639 0.00495 0.03773 0.00495 0.04885 C 0.00495 0.05486 0.0056 0.06065 0.00625 0.06667 C 0.00716 0.0757 0.00781 0.07246 0.01133 0.07986 C 0.01393 0.08565 0.0138 0.08658 0.0151 0.09329 C 0.01419 0.10301 0.0151 0.1088 0.01133 0.11551 C 0.01015 0.11736 0.00872 0.11852 0.00755 0.11991 C 0.00651 0.12269 0.00351 0.1294 0.00377 0.13334 C 0.00403 0.13797 0.00625 0.14676 0.00625 0.14699 " pathEditMode="relative" rAng="0" ptsTypes="AAAAAAAAAAA">
                                      <p:cBhvr>
                                        <p:cTn id="28" dur="2000" fill="hold"/>
                                        <p:tgtEl>
                                          <p:spTgt spid="11"/>
                                        </p:tgtEl>
                                        <p:attrNameLst>
                                          <p:attrName>ppt_x</p:attrName>
                                          <p:attrName>ppt_y</p:attrName>
                                        </p:attrNameLst>
                                      </p:cBhvr>
                                      <p:rCtr x="755" y="73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6805C-4926-37D3-4A1C-C752E36C1970}"/>
              </a:ext>
            </a:extLst>
          </p:cNvPr>
          <p:cNvSpPr>
            <a:spLocks noGrp="1"/>
          </p:cNvSpPr>
          <p:nvPr>
            <p:ph type="title"/>
          </p:nvPr>
        </p:nvSpPr>
        <p:spPr/>
        <p:txBody>
          <a:bodyPr/>
          <a:lstStyle/>
          <a:p>
            <a:r>
              <a:rPr lang="en-US"/>
              <a:t>Flocculation</a:t>
            </a:r>
          </a:p>
        </p:txBody>
      </p:sp>
      <p:sp>
        <p:nvSpPr>
          <p:cNvPr id="3" name="Content Placeholder 2">
            <a:extLst>
              <a:ext uri="{FF2B5EF4-FFF2-40B4-BE49-F238E27FC236}">
                <a16:creationId xmlns:a16="http://schemas.microsoft.com/office/drawing/2014/main" id="{20B2B30B-9571-6604-5CED-D150F782B5A5}"/>
              </a:ext>
            </a:extLst>
          </p:cNvPr>
          <p:cNvSpPr>
            <a:spLocks noGrp="1"/>
          </p:cNvSpPr>
          <p:nvPr>
            <p:ph idx="1"/>
          </p:nvPr>
        </p:nvSpPr>
        <p:spPr/>
        <p:txBody>
          <a:bodyPr/>
          <a:lstStyle/>
          <a:p>
            <a:r>
              <a:rPr lang="en-US" kern="100">
                <a:effectLst/>
                <a:latin typeface="Aptos" panose="020B0004020202020204" pitchFamily="34" charset="0"/>
                <a:ea typeface="Aptos" panose="020B0004020202020204" pitchFamily="34" charset="0"/>
                <a:cs typeface="Times New Roman" panose="02020603050405020304" pitchFamily="18" charset="0"/>
              </a:rPr>
              <a:t>After the coagulant is added, the water is then mixed in a very slow and steady pattern. This allows the particles to clump together forming large flocs. These larger clusters of particles then become heavy and head to the sedimentation basin. This process is done in a slow fashion as to not break apart the newly created formations</a:t>
            </a:r>
          </a:p>
          <a:p>
            <a:endParaRPr lang="en-US"/>
          </a:p>
        </p:txBody>
      </p:sp>
      <p:sp>
        <p:nvSpPr>
          <p:cNvPr id="5" name="Slide Number Placeholder 4">
            <a:extLst>
              <a:ext uri="{FF2B5EF4-FFF2-40B4-BE49-F238E27FC236}">
                <a16:creationId xmlns:a16="http://schemas.microsoft.com/office/drawing/2014/main" id="{176D8372-3B38-B593-430D-864F9A4702CD}"/>
              </a:ext>
            </a:extLst>
          </p:cNvPr>
          <p:cNvSpPr>
            <a:spLocks noGrp="1"/>
          </p:cNvSpPr>
          <p:nvPr>
            <p:ph type="sldNum" sz="quarter" idx="12"/>
          </p:nvPr>
        </p:nvSpPr>
        <p:spPr/>
        <p:txBody>
          <a:bodyPr/>
          <a:lstStyle/>
          <a:p>
            <a:fld id="{B1FE6DA9-00BB-4AA6-B864-65108A5F5295}" type="slidenum">
              <a:rPr lang="en-US" smtClean="0"/>
              <a:pPr/>
              <a:t>44</a:t>
            </a:fld>
            <a:endParaRPr lang="en-US"/>
          </a:p>
        </p:txBody>
      </p:sp>
    </p:spTree>
    <p:extLst>
      <p:ext uri="{BB962C8B-B14F-4D97-AF65-F5344CB8AC3E}">
        <p14:creationId xmlns:p14="http://schemas.microsoft.com/office/powerpoint/2010/main" val="26180135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981BB-27EC-5BB3-A397-51BC330DF371}"/>
              </a:ext>
            </a:extLst>
          </p:cNvPr>
          <p:cNvSpPr>
            <a:spLocks noGrp="1"/>
          </p:cNvSpPr>
          <p:nvPr>
            <p:ph type="title"/>
          </p:nvPr>
        </p:nvSpPr>
        <p:spPr/>
        <p:txBody>
          <a:bodyPr/>
          <a:lstStyle/>
          <a:p>
            <a:r>
              <a:rPr lang="en-US"/>
              <a:t>Sedimentation</a:t>
            </a:r>
          </a:p>
        </p:txBody>
      </p:sp>
      <p:sp>
        <p:nvSpPr>
          <p:cNvPr id="3" name="Content Placeholder 2">
            <a:extLst>
              <a:ext uri="{FF2B5EF4-FFF2-40B4-BE49-F238E27FC236}">
                <a16:creationId xmlns:a16="http://schemas.microsoft.com/office/drawing/2014/main" id="{05CCDE7A-D214-DEBE-4EFF-CDD231604439}"/>
              </a:ext>
            </a:extLst>
          </p:cNvPr>
          <p:cNvSpPr>
            <a:spLocks noGrp="1"/>
          </p:cNvSpPr>
          <p:nvPr>
            <p:ph idx="1"/>
          </p:nvPr>
        </p:nvSpPr>
        <p:spPr/>
        <p:txBody>
          <a:bodyPr/>
          <a:lstStyle/>
          <a:p>
            <a:r>
              <a:rPr lang="en-US" kern="100" dirty="0">
                <a:effectLst/>
                <a:latin typeface="Aptos" panose="020B0004020202020204" pitchFamily="34" charset="0"/>
                <a:ea typeface="Aptos" panose="020B0004020202020204" pitchFamily="34" charset="0"/>
                <a:cs typeface="Times New Roman" panose="02020603050405020304" pitchFamily="18" charset="0"/>
              </a:rPr>
              <a:t>These flocs travel across the sedimentation basin. Due to the weight from being clumped together, they begin settling into the lower portions of the basin. This process allows filters to run longer, have less stress, and allowing you to operate longer without the need for a backwash in the filters.</a:t>
            </a:r>
          </a:p>
          <a:p>
            <a:endParaRPr lang="en-US" dirty="0"/>
          </a:p>
        </p:txBody>
      </p:sp>
      <p:sp>
        <p:nvSpPr>
          <p:cNvPr id="5" name="Slide Number Placeholder 4">
            <a:extLst>
              <a:ext uri="{FF2B5EF4-FFF2-40B4-BE49-F238E27FC236}">
                <a16:creationId xmlns:a16="http://schemas.microsoft.com/office/drawing/2014/main" id="{CA24470C-3503-1261-A9DC-C615C8B9DF31}"/>
              </a:ext>
            </a:extLst>
          </p:cNvPr>
          <p:cNvSpPr>
            <a:spLocks noGrp="1"/>
          </p:cNvSpPr>
          <p:nvPr>
            <p:ph type="sldNum" sz="quarter" idx="12"/>
          </p:nvPr>
        </p:nvSpPr>
        <p:spPr/>
        <p:txBody>
          <a:bodyPr/>
          <a:lstStyle/>
          <a:p>
            <a:fld id="{B1FE6DA9-00BB-4AA6-B864-65108A5F5295}" type="slidenum">
              <a:rPr lang="en-US" smtClean="0"/>
              <a:pPr/>
              <a:t>45</a:t>
            </a:fld>
            <a:endParaRPr lang="en-US"/>
          </a:p>
        </p:txBody>
      </p:sp>
    </p:spTree>
    <p:extLst>
      <p:ext uri="{BB962C8B-B14F-4D97-AF65-F5344CB8AC3E}">
        <p14:creationId xmlns:p14="http://schemas.microsoft.com/office/powerpoint/2010/main" val="13199444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ridge over a body of water&#10;&#10;Description automatically generated">
            <a:extLst>
              <a:ext uri="{FF2B5EF4-FFF2-40B4-BE49-F238E27FC236}">
                <a16:creationId xmlns:a16="http://schemas.microsoft.com/office/drawing/2014/main" id="{ACE857AF-DAA9-43C7-B5C3-158265B194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8466" y="-699040"/>
            <a:ext cx="2632060" cy="3810045"/>
          </a:xfrm>
          <a:prstGeom prst="rect">
            <a:avLst/>
          </a:prstGeom>
        </p:spPr>
      </p:pic>
      <p:sp>
        <p:nvSpPr>
          <p:cNvPr id="2" name="Title 1">
            <a:extLst>
              <a:ext uri="{FF2B5EF4-FFF2-40B4-BE49-F238E27FC236}">
                <a16:creationId xmlns:a16="http://schemas.microsoft.com/office/drawing/2014/main" id="{6786627B-2AA4-438A-A150-D33733A75201}"/>
              </a:ext>
            </a:extLst>
          </p:cNvPr>
          <p:cNvSpPr>
            <a:spLocks noGrp="1"/>
          </p:cNvSpPr>
          <p:nvPr>
            <p:ph type="title"/>
          </p:nvPr>
        </p:nvSpPr>
        <p:spPr/>
        <p:txBody>
          <a:bodyPr/>
          <a:lstStyle/>
          <a:p>
            <a:r>
              <a:rPr lang="en-US"/>
              <a:t>Sedimentation</a:t>
            </a:r>
          </a:p>
        </p:txBody>
      </p:sp>
      <p:pic>
        <p:nvPicPr>
          <p:cNvPr id="6" name="Content Placeholder 5" descr="Diagram&#10;&#10;Description automatically generated">
            <a:extLst>
              <a:ext uri="{FF2B5EF4-FFF2-40B4-BE49-F238E27FC236}">
                <a16:creationId xmlns:a16="http://schemas.microsoft.com/office/drawing/2014/main" id="{6031A7C9-ECE1-44C1-B177-A33D2A45E3BD}"/>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2233" b="49533"/>
          <a:stretch/>
        </p:blipFill>
        <p:spPr>
          <a:xfrm>
            <a:off x="179784" y="2990493"/>
            <a:ext cx="5693795" cy="3548419"/>
          </a:xfrm>
        </p:spPr>
      </p:pic>
      <p:sp>
        <p:nvSpPr>
          <p:cNvPr id="4" name="Slide Number Placeholder 3">
            <a:extLst>
              <a:ext uri="{FF2B5EF4-FFF2-40B4-BE49-F238E27FC236}">
                <a16:creationId xmlns:a16="http://schemas.microsoft.com/office/drawing/2014/main" id="{F6C4278E-7DB4-423E-A7BF-98707DCABB5C}"/>
              </a:ext>
            </a:extLst>
          </p:cNvPr>
          <p:cNvSpPr>
            <a:spLocks noGrp="1"/>
          </p:cNvSpPr>
          <p:nvPr>
            <p:ph type="sldNum" sz="quarter" idx="12"/>
          </p:nvPr>
        </p:nvSpPr>
        <p:spPr/>
        <p:txBody>
          <a:bodyPr/>
          <a:lstStyle/>
          <a:p>
            <a:fld id="{807F70D4-1482-4450-8BA9-4ADE3D9E4F91}" type="slidenum">
              <a:rPr lang="en-US" smtClean="0"/>
              <a:t>46</a:t>
            </a:fld>
            <a:endParaRPr lang="en-US"/>
          </a:p>
        </p:txBody>
      </p:sp>
      <p:pic>
        <p:nvPicPr>
          <p:cNvPr id="8" name="Content Placeholder 5" descr="Diagram&#10;&#10;Description automatically generated">
            <a:extLst>
              <a:ext uri="{FF2B5EF4-FFF2-40B4-BE49-F238E27FC236}">
                <a16:creationId xmlns:a16="http://schemas.microsoft.com/office/drawing/2014/main" id="{078963A2-00CC-49C7-AF3B-37970D55B5B1}"/>
              </a:ext>
            </a:extLst>
          </p:cNvPr>
          <p:cNvPicPr>
            <a:picLocks noChangeAspect="1"/>
          </p:cNvPicPr>
          <p:nvPr/>
        </p:nvPicPr>
        <p:blipFill rotWithShape="1">
          <a:blip r:embed="rId4">
            <a:extLst>
              <a:ext uri="{28A0092B-C50C-407E-A947-70E740481C1C}">
                <a14:useLocalDpi xmlns:a14="http://schemas.microsoft.com/office/drawing/2010/main" val="0"/>
              </a:ext>
            </a:extLst>
          </a:blip>
          <a:srcRect t="51766"/>
          <a:stretch/>
        </p:blipFill>
        <p:spPr>
          <a:xfrm>
            <a:off x="6155724" y="2990493"/>
            <a:ext cx="5693795" cy="3548419"/>
          </a:xfrm>
          <a:prstGeom prst="rect">
            <a:avLst/>
          </a:prstGeom>
        </p:spPr>
      </p:pic>
      <p:cxnSp>
        <p:nvCxnSpPr>
          <p:cNvPr id="14" name="Straight Arrow Connector 13">
            <a:extLst>
              <a:ext uri="{FF2B5EF4-FFF2-40B4-BE49-F238E27FC236}">
                <a16:creationId xmlns:a16="http://schemas.microsoft.com/office/drawing/2014/main" id="{0755B4C0-6AB3-48EB-8E85-8F4099FF4DDF}"/>
              </a:ext>
            </a:extLst>
          </p:cNvPr>
          <p:cNvCxnSpPr>
            <a:cxnSpLocks/>
          </p:cNvCxnSpPr>
          <p:nvPr/>
        </p:nvCxnSpPr>
        <p:spPr>
          <a:xfrm flipH="1">
            <a:off x="7043785" y="2458298"/>
            <a:ext cx="454681" cy="9785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 name="Straight Arrow Connector 2">
            <a:extLst>
              <a:ext uri="{FF2B5EF4-FFF2-40B4-BE49-F238E27FC236}">
                <a16:creationId xmlns:a16="http://schemas.microsoft.com/office/drawing/2014/main" id="{331277D9-BD24-BD49-2969-AB49C2536415}"/>
              </a:ext>
            </a:extLst>
          </p:cNvPr>
          <p:cNvCxnSpPr>
            <a:cxnSpLocks/>
          </p:cNvCxnSpPr>
          <p:nvPr/>
        </p:nvCxnSpPr>
        <p:spPr>
          <a:xfrm>
            <a:off x="10130526" y="2347784"/>
            <a:ext cx="431662" cy="10812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07072409"/>
      </p:ext>
    </p:extLst>
  </p:cSld>
  <p:clrMapOvr>
    <a:masterClrMapping/>
  </p:clrMapOvr>
  <p:extLst>
    <p:ext uri="{6950BFC3-D8DA-4A85-94F7-54DA5524770B}">
      <p188:commentRel xmlns:p188="http://schemas.microsoft.com/office/powerpoint/2018/8/main" r:id="rId2"/>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31AC8-25D3-1ACF-B069-AE0F4DC8EDC5}"/>
              </a:ext>
            </a:extLst>
          </p:cNvPr>
          <p:cNvSpPr>
            <a:spLocks noGrp="1"/>
          </p:cNvSpPr>
          <p:nvPr>
            <p:ph type="title"/>
          </p:nvPr>
        </p:nvSpPr>
        <p:spPr/>
        <p:txBody>
          <a:bodyPr/>
          <a:lstStyle/>
          <a:p>
            <a:r>
              <a:rPr lang="en-US"/>
              <a:t>Sedimentation</a:t>
            </a:r>
          </a:p>
        </p:txBody>
      </p:sp>
      <p:pic>
        <p:nvPicPr>
          <p:cNvPr id="4" name="Content Placeholder 3">
            <a:extLst>
              <a:ext uri="{FF2B5EF4-FFF2-40B4-BE49-F238E27FC236}">
                <a16:creationId xmlns:a16="http://schemas.microsoft.com/office/drawing/2014/main" id="{2121C869-23DD-C683-DEDB-BA23CD932669}"/>
              </a:ext>
            </a:extLst>
          </p:cNvPr>
          <p:cNvPicPr>
            <a:picLocks noGrp="1" noChangeAspect="1"/>
          </p:cNvPicPr>
          <p:nvPr>
            <p:ph idx="1"/>
          </p:nvPr>
        </p:nvPicPr>
        <p:blipFill>
          <a:blip r:embed="rId3"/>
          <a:stretch>
            <a:fillRect/>
          </a:stretch>
        </p:blipFill>
        <p:spPr>
          <a:xfrm>
            <a:off x="3295363" y="1432335"/>
            <a:ext cx="5601273" cy="4351338"/>
          </a:xfrm>
        </p:spPr>
      </p:pic>
      <p:sp>
        <p:nvSpPr>
          <p:cNvPr id="6" name="TextBox 5">
            <a:extLst>
              <a:ext uri="{FF2B5EF4-FFF2-40B4-BE49-F238E27FC236}">
                <a16:creationId xmlns:a16="http://schemas.microsoft.com/office/drawing/2014/main" id="{01AD7417-D080-0474-4ED9-46DDBFAFB63D}"/>
              </a:ext>
            </a:extLst>
          </p:cNvPr>
          <p:cNvSpPr txBox="1"/>
          <p:nvPr/>
        </p:nvSpPr>
        <p:spPr>
          <a:xfrm>
            <a:off x="8896636" y="2959510"/>
            <a:ext cx="245716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Source: Small Water System Operation and Management, Office of Water Programs.</a:t>
            </a:r>
          </a:p>
        </p:txBody>
      </p:sp>
      <p:sp>
        <p:nvSpPr>
          <p:cNvPr id="5" name="Slide Number Placeholder 4">
            <a:extLst>
              <a:ext uri="{FF2B5EF4-FFF2-40B4-BE49-F238E27FC236}">
                <a16:creationId xmlns:a16="http://schemas.microsoft.com/office/drawing/2014/main" id="{5B82E018-6CD8-618D-1B70-1A201216C041}"/>
              </a:ext>
            </a:extLst>
          </p:cNvPr>
          <p:cNvSpPr>
            <a:spLocks noGrp="1"/>
          </p:cNvSpPr>
          <p:nvPr>
            <p:ph type="sldNum" sz="quarter" idx="12"/>
          </p:nvPr>
        </p:nvSpPr>
        <p:spPr/>
        <p:txBody>
          <a:bodyPr/>
          <a:lstStyle/>
          <a:p>
            <a:fld id="{B1FE6DA9-00BB-4AA6-B864-65108A5F5295}" type="slidenum">
              <a:rPr lang="en-US" smtClean="0"/>
              <a:pPr/>
              <a:t>47</a:t>
            </a:fld>
            <a:endParaRPr lang="en-US"/>
          </a:p>
        </p:txBody>
      </p:sp>
    </p:spTree>
    <p:extLst>
      <p:ext uri="{BB962C8B-B14F-4D97-AF65-F5344CB8AC3E}">
        <p14:creationId xmlns:p14="http://schemas.microsoft.com/office/powerpoint/2010/main" val="285061562"/>
      </p:ext>
    </p:extLst>
  </p:cSld>
  <p:clrMapOvr>
    <a:masterClrMapping/>
  </p:clrMapOvr>
  <p:extLst>
    <p:ext uri="{6950BFC3-D8DA-4A85-94F7-54DA5524770B}">
      <p188:commentRel xmlns:p188="http://schemas.microsoft.com/office/powerpoint/2018/8/main" r:id="rId2"/>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itle 1">
            <a:extLst>
              <a:ext uri="{FF2B5EF4-FFF2-40B4-BE49-F238E27FC236}">
                <a16:creationId xmlns:a16="http://schemas.microsoft.com/office/drawing/2014/main" id="{F2A30322-D15D-438A-A4B6-8F07277A756F}"/>
              </a:ext>
            </a:extLst>
          </p:cNvPr>
          <p:cNvSpPr txBox="1">
            <a:spLocks/>
          </p:cNvSpPr>
          <p:nvPr/>
        </p:nvSpPr>
        <p:spPr>
          <a:xfrm>
            <a:off x="838199" y="656477"/>
            <a:ext cx="11355648" cy="1034211"/>
          </a:xfrm>
          <a:prstGeom prst="rect">
            <a:avLst/>
          </a:prstGeom>
        </p:spPr>
        <p:txBody>
          <a:bodyPr lIns="91440" tIns="45720" rIns="91440" bIns="45720" anchor="t"/>
          <a:lstStyle>
            <a:lvl1pPr defTabSz="1219170">
              <a:lnSpc>
                <a:spcPct val="90000"/>
              </a:lnSpc>
              <a:spcBef>
                <a:spcPct val="0"/>
              </a:spcBef>
              <a:buNone/>
              <a:defRPr sz="5333" b="1">
                <a:solidFill>
                  <a:srgbClr val="002855"/>
                </a:solidFill>
                <a:latin typeface="Arial" charset="0"/>
                <a:ea typeface="Arial" charset="0"/>
                <a:cs typeface="Arial" charset="0"/>
              </a:defRPr>
            </a:lvl1pPr>
          </a:lstStyle>
          <a:p>
            <a:pPr defTabSz="914400"/>
            <a:r>
              <a:rPr lang="en-US" sz="4400" b="0">
                <a:solidFill>
                  <a:schemeClr val="tx1"/>
                </a:solidFill>
                <a:latin typeface="+mj-lt"/>
                <a:ea typeface="+mj-ea"/>
                <a:cs typeface="+mj-cs"/>
              </a:rPr>
              <a:t>Coagulation, Flocculation, and Sedimentation</a:t>
            </a:r>
          </a:p>
        </p:txBody>
      </p:sp>
      <p:sp>
        <p:nvSpPr>
          <p:cNvPr id="63" name="Rectangle: Top Corners Snipped 62">
            <a:extLst>
              <a:ext uri="{FF2B5EF4-FFF2-40B4-BE49-F238E27FC236}">
                <a16:creationId xmlns:a16="http://schemas.microsoft.com/office/drawing/2014/main" id="{A4AED0CE-CA70-4C81-8C9B-11396A2C2763}"/>
              </a:ext>
            </a:extLst>
          </p:cNvPr>
          <p:cNvSpPr/>
          <p:nvPr/>
        </p:nvSpPr>
        <p:spPr>
          <a:xfrm rot="10800000">
            <a:off x="1498352" y="3240451"/>
            <a:ext cx="2256445" cy="2141479"/>
          </a:xfrm>
          <a:prstGeom prst="snip2SameRect">
            <a:avLst>
              <a:gd name="adj1" fmla="val 0"/>
              <a:gd name="adj2" fmla="val 0"/>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64" name="Rectangle: Top Corners Snipped 63">
            <a:extLst>
              <a:ext uri="{FF2B5EF4-FFF2-40B4-BE49-F238E27FC236}">
                <a16:creationId xmlns:a16="http://schemas.microsoft.com/office/drawing/2014/main" id="{81781834-6981-4081-9508-9BF50D15F0E0}"/>
              </a:ext>
            </a:extLst>
          </p:cNvPr>
          <p:cNvSpPr/>
          <p:nvPr/>
        </p:nvSpPr>
        <p:spPr>
          <a:xfrm rot="10800000">
            <a:off x="7841885" y="3197176"/>
            <a:ext cx="3254308" cy="2184755"/>
          </a:xfrm>
          <a:prstGeom prst="snip2SameRect">
            <a:avLst>
              <a:gd name="adj1" fmla="val 50000"/>
              <a:gd name="adj2" fmla="val 0"/>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65" name="Teardrop 64">
            <a:extLst>
              <a:ext uri="{FF2B5EF4-FFF2-40B4-BE49-F238E27FC236}">
                <a16:creationId xmlns:a16="http://schemas.microsoft.com/office/drawing/2014/main" id="{291EBB6A-9309-4986-8F5F-0C308FE6C32D}"/>
              </a:ext>
            </a:extLst>
          </p:cNvPr>
          <p:cNvSpPr/>
          <p:nvPr/>
        </p:nvSpPr>
        <p:spPr>
          <a:xfrm rot="2622968">
            <a:off x="1805386" y="4599539"/>
            <a:ext cx="640080" cy="640080"/>
          </a:xfrm>
          <a:prstGeom prst="teardrop">
            <a:avLst/>
          </a:prstGeom>
          <a:noFill/>
          <a:ln w="1270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cxnSp>
        <p:nvCxnSpPr>
          <p:cNvPr id="66" name="Straight Connector 65">
            <a:extLst>
              <a:ext uri="{FF2B5EF4-FFF2-40B4-BE49-F238E27FC236}">
                <a16:creationId xmlns:a16="http://schemas.microsoft.com/office/drawing/2014/main" id="{A4A414BD-AB2F-4C83-AF19-52F3D10943F0}"/>
              </a:ext>
            </a:extLst>
          </p:cNvPr>
          <p:cNvCxnSpPr>
            <a:cxnSpLocks/>
          </p:cNvCxnSpPr>
          <p:nvPr/>
        </p:nvCxnSpPr>
        <p:spPr>
          <a:xfrm flipH="1">
            <a:off x="2571470" y="2875082"/>
            <a:ext cx="911431" cy="2030869"/>
          </a:xfrm>
          <a:prstGeom prst="line">
            <a:avLst/>
          </a:prstGeom>
          <a:noFill/>
          <a:ln w="6350" cap="flat" cmpd="sng" algn="ctr">
            <a:solidFill>
              <a:sysClr val="windowText" lastClr="000000"/>
            </a:solidFill>
            <a:prstDash val="solid"/>
            <a:miter lim="800000"/>
          </a:ln>
          <a:effectLst/>
        </p:spPr>
      </p:cxnSp>
      <p:sp>
        <p:nvSpPr>
          <p:cNvPr id="67" name="Teardrop 66">
            <a:extLst>
              <a:ext uri="{FF2B5EF4-FFF2-40B4-BE49-F238E27FC236}">
                <a16:creationId xmlns:a16="http://schemas.microsoft.com/office/drawing/2014/main" id="{3120E6B5-9AB2-4CC1-AC06-4B7EC9B094E1}"/>
              </a:ext>
            </a:extLst>
          </p:cNvPr>
          <p:cNvSpPr/>
          <p:nvPr/>
        </p:nvSpPr>
        <p:spPr>
          <a:xfrm rot="18977032" flipH="1">
            <a:off x="2710369" y="4599537"/>
            <a:ext cx="640080" cy="640080"/>
          </a:xfrm>
          <a:prstGeom prst="teardrop">
            <a:avLst/>
          </a:prstGeom>
          <a:noFill/>
          <a:ln w="1270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68" name="Star: 10 Points 67">
            <a:extLst>
              <a:ext uri="{FF2B5EF4-FFF2-40B4-BE49-F238E27FC236}">
                <a16:creationId xmlns:a16="http://schemas.microsoft.com/office/drawing/2014/main" id="{0554FF65-AE2D-402D-9773-6DC14736FE9B}"/>
              </a:ext>
            </a:extLst>
          </p:cNvPr>
          <p:cNvSpPr/>
          <p:nvPr/>
        </p:nvSpPr>
        <p:spPr>
          <a:xfrm>
            <a:off x="1847882" y="3573286"/>
            <a:ext cx="182880" cy="182880"/>
          </a:xfrm>
          <a:prstGeom prst="star10">
            <a:avLst/>
          </a:prstGeom>
          <a:solidFill>
            <a:srgbClr val="663300">
              <a:alpha val="69020"/>
            </a:srgbClr>
          </a:solidFill>
          <a:ln w="12700" cap="flat" cmpd="sng" algn="ctr">
            <a:solidFill>
              <a:srgbClr val="6633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69" name="Star: 10 Points 68">
            <a:extLst>
              <a:ext uri="{FF2B5EF4-FFF2-40B4-BE49-F238E27FC236}">
                <a16:creationId xmlns:a16="http://schemas.microsoft.com/office/drawing/2014/main" id="{C0585E6B-8231-498A-85E3-A524D56965F0}"/>
              </a:ext>
            </a:extLst>
          </p:cNvPr>
          <p:cNvSpPr/>
          <p:nvPr/>
        </p:nvSpPr>
        <p:spPr>
          <a:xfrm>
            <a:off x="2496015" y="4161604"/>
            <a:ext cx="182880" cy="182880"/>
          </a:xfrm>
          <a:prstGeom prst="star10">
            <a:avLst/>
          </a:prstGeom>
          <a:solidFill>
            <a:srgbClr val="663300">
              <a:alpha val="69020"/>
            </a:srgbClr>
          </a:solidFill>
          <a:ln w="12700" cap="flat" cmpd="sng" algn="ctr">
            <a:solidFill>
              <a:srgbClr val="6633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70" name="Star: 10 Points 69">
            <a:extLst>
              <a:ext uri="{FF2B5EF4-FFF2-40B4-BE49-F238E27FC236}">
                <a16:creationId xmlns:a16="http://schemas.microsoft.com/office/drawing/2014/main" id="{C04B52D4-BA70-431B-8B14-55A95C99CF50}"/>
              </a:ext>
            </a:extLst>
          </p:cNvPr>
          <p:cNvSpPr/>
          <p:nvPr/>
        </p:nvSpPr>
        <p:spPr>
          <a:xfrm>
            <a:off x="3300021" y="4200702"/>
            <a:ext cx="182880" cy="182880"/>
          </a:xfrm>
          <a:prstGeom prst="star10">
            <a:avLst/>
          </a:prstGeom>
          <a:solidFill>
            <a:srgbClr val="663300">
              <a:alpha val="69020"/>
            </a:srgbClr>
          </a:solidFill>
          <a:ln w="12700" cap="flat" cmpd="sng" algn="ctr">
            <a:solidFill>
              <a:srgbClr val="6633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71" name="Star: 10 Points 70">
            <a:extLst>
              <a:ext uri="{FF2B5EF4-FFF2-40B4-BE49-F238E27FC236}">
                <a16:creationId xmlns:a16="http://schemas.microsoft.com/office/drawing/2014/main" id="{1B9135C6-AC0A-465F-86D6-D5658FEC7336}"/>
              </a:ext>
            </a:extLst>
          </p:cNvPr>
          <p:cNvSpPr/>
          <p:nvPr/>
        </p:nvSpPr>
        <p:spPr>
          <a:xfrm>
            <a:off x="2807498" y="3481846"/>
            <a:ext cx="182880" cy="182880"/>
          </a:xfrm>
          <a:prstGeom prst="star10">
            <a:avLst/>
          </a:prstGeom>
          <a:solidFill>
            <a:srgbClr val="663300">
              <a:alpha val="69020"/>
            </a:srgbClr>
          </a:solidFill>
          <a:ln w="12700" cap="flat" cmpd="sng" algn="ctr">
            <a:solidFill>
              <a:srgbClr val="6633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72" name="Star: 10 Points 71">
            <a:extLst>
              <a:ext uri="{FF2B5EF4-FFF2-40B4-BE49-F238E27FC236}">
                <a16:creationId xmlns:a16="http://schemas.microsoft.com/office/drawing/2014/main" id="{2F85B9C3-8396-4924-A492-08D1DA436EF6}"/>
              </a:ext>
            </a:extLst>
          </p:cNvPr>
          <p:cNvSpPr/>
          <p:nvPr/>
        </p:nvSpPr>
        <p:spPr>
          <a:xfrm>
            <a:off x="1700597" y="4357232"/>
            <a:ext cx="182880" cy="182880"/>
          </a:xfrm>
          <a:prstGeom prst="star10">
            <a:avLst/>
          </a:prstGeom>
          <a:solidFill>
            <a:srgbClr val="663300">
              <a:alpha val="69020"/>
            </a:srgbClr>
          </a:solidFill>
          <a:ln w="12700" cap="flat" cmpd="sng" algn="ctr">
            <a:solidFill>
              <a:srgbClr val="6633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74" name="Star: 10 Points 73">
            <a:extLst>
              <a:ext uri="{FF2B5EF4-FFF2-40B4-BE49-F238E27FC236}">
                <a16:creationId xmlns:a16="http://schemas.microsoft.com/office/drawing/2014/main" id="{6263B2CD-0F51-491A-A7B6-6FC141CD577D}"/>
              </a:ext>
            </a:extLst>
          </p:cNvPr>
          <p:cNvSpPr/>
          <p:nvPr/>
        </p:nvSpPr>
        <p:spPr>
          <a:xfrm>
            <a:off x="3456669" y="4989454"/>
            <a:ext cx="182880" cy="182880"/>
          </a:xfrm>
          <a:prstGeom prst="star10">
            <a:avLst/>
          </a:prstGeom>
          <a:solidFill>
            <a:srgbClr val="663300">
              <a:alpha val="69020"/>
            </a:srgbClr>
          </a:solidFill>
          <a:ln w="12700" cap="flat" cmpd="sng" algn="ctr">
            <a:solidFill>
              <a:srgbClr val="6633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75" name="Star: 10 Points 74">
            <a:extLst>
              <a:ext uri="{FF2B5EF4-FFF2-40B4-BE49-F238E27FC236}">
                <a16:creationId xmlns:a16="http://schemas.microsoft.com/office/drawing/2014/main" id="{C113691C-6378-469B-9BFF-63FEFC61068E}"/>
              </a:ext>
            </a:extLst>
          </p:cNvPr>
          <p:cNvSpPr/>
          <p:nvPr/>
        </p:nvSpPr>
        <p:spPr>
          <a:xfrm>
            <a:off x="1613154" y="5136331"/>
            <a:ext cx="182880" cy="182880"/>
          </a:xfrm>
          <a:prstGeom prst="star10">
            <a:avLst/>
          </a:prstGeom>
          <a:solidFill>
            <a:srgbClr val="663300">
              <a:alpha val="69020"/>
            </a:srgbClr>
          </a:solidFill>
          <a:ln w="12700" cap="flat" cmpd="sng" algn="ctr">
            <a:solidFill>
              <a:srgbClr val="6633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76" name="Rectangle: Top Corners Snipped 75">
            <a:extLst>
              <a:ext uri="{FF2B5EF4-FFF2-40B4-BE49-F238E27FC236}">
                <a16:creationId xmlns:a16="http://schemas.microsoft.com/office/drawing/2014/main" id="{84D919CE-21D8-408A-A96F-A56D703EE898}"/>
              </a:ext>
            </a:extLst>
          </p:cNvPr>
          <p:cNvSpPr/>
          <p:nvPr/>
        </p:nvSpPr>
        <p:spPr>
          <a:xfrm rot="10800000">
            <a:off x="4542082" y="3240451"/>
            <a:ext cx="2256445" cy="2131617"/>
          </a:xfrm>
          <a:prstGeom prst="snip2SameRect">
            <a:avLst>
              <a:gd name="adj1" fmla="val 0"/>
              <a:gd name="adj2" fmla="val 0"/>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77" name="Teardrop 76">
            <a:extLst>
              <a:ext uri="{FF2B5EF4-FFF2-40B4-BE49-F238E27FC236}">
                <a16:creationId xmlns:a16="http://schemas.microsoft.com/office/drawing/2014/main" id="{D6DEA9DB-75DF-4314-B140-9A6D3AC59782}"/>
              </a:ext>
            </a:extLst>
          </p:cNvPr>
          <p:cNvSpPr/>
          <p:nvPr/>
        </p:nvSpPr>
        <p:spPr>
          <a:xfrm rot="2622968">
            <a:off x="4849116" y="4599539"/>
            <a:ext cx="640080" cy="640080"/>
          </a:xfrm>
          <a:prstGeom prst="teardrop">
            <a:avLst/>
          </a:prstGeom>
          <a:noFill/>
          <a:ln w="1270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cxnSp>
        <p:nvCxnSpPr>
          <p:cNvPr id="78" name="Straight Connector 77">
            <a:extLst>
              <a:ext uri="{FF2B5EF4-FFF2-40B4-BE49-F238E27FC236}">
                <a16:creationId xmlns:a16="http://schemas.microsoft.com/office/drawing/2014/main" id="{1D0C9EAF-F0B0-49C7-8B2F-CDB33F0D7724}"/>
              </a:ext>
            </a:extLst>
          </p:cNvPr>
          <p:cNvCxnSpPr>
            <a:cxnSpLocks/>
          </p:cNvCxnSpPr>
          <p:nvPr/>
        </p:nvCxnSpPr>
        <p:spPr>
          <a:xfrm flipH="1">
            <a:off x="5615200" y="2875082"/>
            <a:ext cx="911431" cy="2030869"/>
          </a:xfrm>
          <a:prstGeom prst="line">
            <a:avLst/>
          </a:prstGeom>
          <a:noFill/>
          <a:ln w="6350" cap="flat" cmpd="sng" algn="ctr">
            <a:solidFill>
              <a:sysClr val="windowText" lastClr="000000"/>
            </a:solidFill>
            <a:prstDash val="solid"/>
            <a:miter lim="800000"/>
          </a:ln>
          <a:effectLst/>
        </p:spPr>
      </p:cxnSp>
      <p:sp>
        <p:nvSpPr>
          <p:cNvPr id="79" name="Teardrop 78">
            <a:extLst>
              <a:ext uri="{FF2B5EF4-FFF2-40B4-BE49-F238E27FC236}">
                <a16:creationId xmlns:a16="http://schemas.microsoft.com/office/drawing/2014/main" id="{B6F3E345-63F9-4B38-A145-AAF83B9E8D4B}"/>
              </a:ext>
            </a:extLst>
          </p:cNvPr>
          <p:cNvSpPr/>
          <p:nvPr/>
        </p:nvSpPr>
        <p:spPr>
          <a:xfrm rot="18977032" flipH="1">
            <a:off x="5754099" y="4599537"/>
            <a:ext cx="640080" cy="640080"/>
          </a:xfrm>
          <a:prstGeom prst="teardrop">
            <a:avLst/>
          </a:prstGeom>
          <a:noFill/>
          <a:ln w="1270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80" name="Star: 10 Points 79">
            <a:extLst>
              <a:ext uri="{FF2B5EF4-FFF2-40B4-BE49-F238E27FC236}">
                <a16:creationId xmlns:a16="http://schemas.microsoft.com/office/drawing/2014/main" id="{DFAD12B8-2E36-452A-B89A-9CE1B589D80B}"/>
              </a:ext>
            </a:extLst>
          </p:cNvPr>
          <p:cNvSpPr/>
          <p:nvPr/>
        </p:nvSpPr>
        <p:spPr>
          <a:xfrm>
            <a:off x="4928788" y="3656685"/>
            <a:ext cx="182880" cy="182880"/>
          </a:xfrm>
          <a:prstGeom prst="star10">
            <a:avLst/>
          </a:prstGeom>
          <a:solidFill>
            <a:srgbClr val="663300">
              <a:alpha val="69020"/>
            </a:srgbClr>
          </a:solidFill>
          <a:ln w="12700" cap="flat" cmpd="sng" algn="ctr">
            <a:solidFill>
              <a:srgbClr val="6633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81" name="Star: 10 Points 80">
            <a:extLst>
              <a:ext uri="{FF2B5EF4-FFF2-40B4-BE49-F238E27FC236}">
                <a16:creationId xmlns:a16="http://schemas.microsoft.com/office/drawing/2014/main" id="{AE69B83B-0010-436D-96B5-C286D4F990DB}"/>
              </a:ext>
            </a:extLst>
          </p:cNvPr>
          <p:cNvSpPr/>
          <p:nvPr/>
        </p:nvSpPr>
        <p:spPr>
          <a:xfrm>
            <a:off x="4934021" y="3813879"/>
            <a:ext cx="182880" cy="182880"/>
          </a:xfrm>
          <a:prstGeom prst="star10">
            <a:avLst/>
          </a:prstGeom>
          <a:solidFill>
            <a:srgbClr val="663300">
              <a:alpha val="69020"/>
            </a:srgbClr>
          </a:solidFill>
          <a:ln w="12700" cap="flat" cmpd="sng" algn="ctr">
            <a:solidFill>
              <a:srgbClr val="6633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82" name="Star: 10 Points 81">
            <a:extLst>
              <a:ext uri="{FF2B5EF4-FFF2-40B4-BE49-F238E27FC236}">
                <a16:creationId xmlns:a16="http://schemas.microsoft.com/office/drawing/2014/main" id="{8B2520D7-57D5-46FA-8943-0E4A524121A1}"/>
              </a:ext>
            </a:extLst>
          </p:cNvPr>
          <p:cNvSpPr/>
          <p:nvPr/>
        </p:nvSpPr>
        <p:spPr>
          <a:xfrm>
            <a:off x="6260564" y="4039003"/>
            <a:ext cx="182880" cy="182880"/>
          </a:xfrm>
          <a:prstGeom prst="star10">
            <a:avLst/>
          </a:prstGeom>
          <a:solidFill>
            <a:srgbClr val="663300">
              <a:alpha val="69020"/>
            </a:srgbClr>
          </a:solidFill>
          <a:ln w="12700" cap="flat" cmpd="sng" algn="ctr">
            <a:solidFill>
              <a:srgbClr val="6633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83" name="Star: 10 Points 82">
            <a:extLst>
              <a:ext uri="{FF2B5EF4-FFF2-40B4-BE49-F238E27FC236}">
                <a16:creationId xmlns:a16="http://schemas.microsoft.com/office/drawing/2014/main" id="{5950CB36-5684-4E18-81AF-A588C8D5664C}"/>
              </a:ext>
            </a:extLst>
          </p:cNvPr>
          <p:cNvSpPr/>
          <p:nvPr/>
        </p:nvSpPr>
        <p:spPr>
          <a:xfrm>
            <a:off x="6169124" y="4180329"/>
            <a:ext cx="182880" cy="182880"/>
          </a:xfrm>
          <a:prstGeom prst="star10">
            <a:avLst/>
          </a:prstGeom>
          <a:solidFill>
            <a:srgbClr val="663300">
              <a:alpha val="69020"/>
            </a:srgbClr>
          </a:solidFill>
          <a:ln w="12700" cap="flat" cmpd="sng" algn="ctr">
            <a:solidFill>
              <a:srgbClr val="6633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84" name="Star: 10 Points 83">
            <a:extLst>
              <a:ext uri="{FF2B5EF4-FFF2-40B4-BE49-F238E27FC236}">
                <a16:creationId xmlns:a16="http://schemas.microsoft.com/office/drawing/2014/main" id="{4FF06D50-1226-4935-ACDF-6E93CAC07047}"/>
              </a:ext>
            </a:extLst>
          </p:cNvPr>
          <p:cNvSpPr/>
          <p:nvPr/>
        </p:nvSpPr>
        <p:spPr>
          <a:xfrm>
            <a:off x="5070526" y="3735282"/>
            <a:ext cx="182880" cy="182880"/>
          </a:xfrm>
          <a:prstGeom prst="star10">
            <a:avLst/>
          </a:prstGeom>
          <a:solidFill>
            <a:srgbClr val="663300">
              <a:alpha val="69020"/>
            </a:srgbClr>
          </a:solidFill>
          <a:ln w="12700" cap="flat" cmpd="sng" algn="ctr">
            <a:solidFill>
              <a:srgbClr val="6633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85" name="Star: 10 Points 84">
            <a:extLst>
              <a:ext uri="{FF2B5EF4-FFF2-40B4-BE49-F238E27FC236}">
                <a16:creationId xmlns:a16="http://schemas.microsoft.com/office/drawing/2014/main" id="{6E259E1A-DD6B-494B-8566-8D0526DC3AF0}"/>
              </a:ext>
            </a:extLst>
          </p:cNvPr>
          <p:cNvSpPr/>
          <p:nvPr/>
        </p:nvSpPr>
        <p:spPr>
          <a:xfrm>
            <a:off x="5577041" y="4262353"/>
            <a:ext cx="182880" cy="182880"/>
          </a:xfrm>
          <a:prstGeom prst="star10">
            <a:avLst/>
          </a:prstGeom>
          <a:solidFill>
            <a:srgbClr val="663300">
              <a:alpha val="69020"/>
            </a:srgbClr>
          </a:solidFill>
          <a:ln w="12700" cap="flat" cmpd="sng" algn="ctr">
            <a:solidFill>
              <a:srgbClr val="6633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86" name="Star: 10 Points 85">
            <a:extLst>
              <a:ext uri="{FF2B5EF4-FFF2-40B4-BE49-F238E27FC236}">
                <a16:creationId xmlns:a16="http://schemas.microsoft.com/office/drawing/2014/main" id="{98D4DFB6-97E4-4BA4-8DE1-8D92AFCDDB63}"/>
              </a:ext>
            </a:extLst>
          </p:cNvPr>
          <p:cNvSpPr/>
          <p:nvPr/>
        </p:nvSpPr>
        <p:spPr>
          <a:xfrm>
            <a:off x="6331705" y="4185861"/>
            <a:ext cx="182880" cy="182880"/>
          </a:xfrm>
          <a:prstGeom prst="star10">
            <a:avLst/>
          </a:prstGeom>
          <a:solidFill>
            <a:srgbClr val="663300">
              <a:alpha val="69020"/>
            </a:srgbClr>
          </a:solidFill>
          <a:ln w="12700" cap="flat" cmpd="sng" algn="ctr">
            <a:solidFill>
              <a:srgbClr val="6633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87" name="Star: 10 Points 86">
            <a:extLst>
              <a:ext uri="{FF2B5EF4-FFF2-40B4-BE49-F238E27FC236}">
                <a16:creationId xmlns:a16="http://schemas.microsoft.com/office/drawing/2014/main" id="{04254E2E-40D4-401D-A8ED-2BD30DE7213F}"/>
              </a:ext>
            </a:extLst>
          </p:cNvPr>
          <p:cNvSpPr/>
          <p:nvPr/>
        </p:nvSpPr>
        <p:spPr>
          <a:xfrm>
            <a:off x="5420274" y="4208577"/>
            <a:ext cx="182880" cy="182880"/>
          </a:xfrm>
          <a:prstGeom prst="star10">
            <a:avLst/>
          </a:prstGeom>
          <a:solidFill>
            <a:srgbClr val="663300">
              <a:alpha val="69020"/>
            </a:srgbClr>
          </a:solidFill>
          <a:ln w="12700" cap="flat" cmpd="sng" algn="ctr">
            <a:solidFill>
              <a:srgbClr val="6633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88" name="Arrow: Curved Left 87">
            <a:extLst>
              <a:ext uri="{FF2B5EF4-FFF2-40B4-BE49-F238E27FC236}">
                <a16:creationId xmlns:a16="http://schemas.microsoft.com/office/drawing/2014/main" id="{1598B7AA-F76C-4540-996C-355A835DB6B3}"/>
              </a:ext>
            </a:extLst>
          </p:cNvPr>
          <p:cNvSpPr/>
          <p:nvPr/>
        </p:nvSpPr>
        <p:spPr>
          <a:xfrm rot="18857544">
            <a:off x="1994024" y="2486132"/>
            <a:ext cx="731520" cy="1216152"/>
          </a:xfrm>
          <a:prstGeom prst="curvedLeftArrow">
            <a:avLst/>
          </a:prstGeom>
          <a:solidFill>
            <a:srgbClr val="41AEBD"/>
          </a:solidFill>
          <a:ln w="12700" cap="flat" cmpd="sng" algn="ctr">
            <a:solidFill>
              <a:srgbClr val="41AEBD">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89" name="TextBox 88">
            <a:extLst>
              <a:ext uri="{FF2B5EF4-FFF2-40B4-BE49-F238E27FC236}">
                <a16:creationId xmlns:a16="http://schemas.microsoft.com/office/drawing/2014/main" id="{932652A6-AD60-47C7-AD36-48AE06D6C37B}"/>
              </a:ext>
            </a:extLst>
          </p:cNvPr>
          <p:cNvSpPr txBox="1"/>
          <p:nvPr/>
        </p:nvSpPr>
        <p:spPr>
          <a:xfrm>
            <a:off x="212908" y="2388241"/>
            <a:ext cx="1713931" cy="523220"/>
          </a:xfrm>
          <a:prstGeom prst="rect">
            <a:avLst/>
          </a:prstGeom>
          <a:noFill/>
        </p:spPr>
        <p:txBody>
          <a:bodyPr wrap="none" rtlCol="0">
            <a:spAutoFit/>
          </a:bodyPr>
          <a:lstStyle/>
          <a:p>
            <a:pPr defTabSz="457200"/>
            <a:r>
              <a:rPr lang="en-US" sz="2800">
                <a:solidFill>
                  <a:srgbClr val="FFFFFF"/>
                </a:solidFill>
                <a:latin typeface="Corbel" panose="020B0503020204020204"/>
              </a:rPr>
              <a:t>Coagulant</a:t>
            </a:r>
          </a:p>
        </p:txBody>
      </p:sp>
      <p:sp>
        <p:nvSpPr>
          <p:cNvPr id="90" name="Arrow: Curved Up 89">
            <a:extLst>
              <a:ext uri="{FF2B5EF4-FFF2-40B4-BE49-F238E27FC236}">
                <a16:creationId xmlns:a16="http://schemas.microsoft.com/office/drawing/2014/main" id="{3A4B9360-3287-4685-BF00-A2D1BCD6836B}"/>
              </a:ext>
            </a:extLst>
          </p:cNvPr>
          <p:cNvSpPr/>
          <p:nvPr/>
        </p:nvSpPr>
        <p:spPr>
          <a:xfrm>
            <a:off x="2321872" y="4967630"/>
            <a:ext cx="564204" cy="221559"/>
          </a:xfrm>
          <a:prstGeom prst="curvedUp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91" name="Arrow: Curved Up 90">
            <a:extLst>
              <a:ext uri="{FF2B5EF4-FFF2-40B4-BE49-F238E27FC236}">
                <a16:creationId xmlns:a16="http://schemas.microsoft.com/office/drawing/2014/main" id="{158BDA90-8C9E-426B-9E3E-E950F4A31866}"/>
              </a:ext>
            </a:extLst>
          </p:cNvPr>
          <p:cNvSpPr/>
          <p:nvPr/>
        </p:nvSpPr>
        <p:spPr>
          <a:xfrm rot="10800000">
            <a:off x="2291728" y="4632778"/>
            <a:ext cx="564204" cy="221559"/>
          </a:xfrm>
          <a:prstGeom prst="curvedUp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92" name="Arrow: Curved Up 91">
            <a:extLst>
              <a:ext uri="{FF2B5EF4-FFF2-40B4-BE49-F238E27FC236}">
                <a16:creationId xmlns:a16="http://schemas.microsoft.com/office/drawing/2014/main" id="{BFB80A3C-02C2-43FD-87CD-57BFD4679BA5}"/>
              </a:ext>
            </a:extLst>
          </p:cNvPr>
          <p:cNvSpPr/>
          <p:nvPr/>
        </p:nvSpPr>
        <p:spPr>
          <a:xfrm>
            <a:off x="5351914" y="4967630"/>
            <a:ext cx="564204" cy="221559"/>
          </a:xfrm>
          <a:prstGeom prst="curvedUpArrow">
            <a:avLst/>
          </a:prstGeom>
          <a:solidFill>
            <a:sysClr val="window" lastClr="FFFFFF">
              <a:lumMod val="75000"/>
            </a:sysClr>
          </a:solidFill>
          <a:ln w="1270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93" name="Arrow: Curved Up 92">
            <a:extLst>
              <a:ext uri="{FF2B5EF4-FFF2-40B4-BE49-F238E27FC236}">
                <a16:creationId xmlns:a16="http://schemas.microsoft.com/office/drawing/2014/main" id="{523E8A9B-016C-4022-A998-7334E8E35C69}"/>
              </a:ext>
            </a:extLst>
          </p:cNvPr>
          <p:cNvSpPr/>
          <p:nvPr/>
        </p:nvSpPr>
        <p:spPr>
          <a:xfrm rot="10800000">
            <a:off x="5321770" y="4632778"/>
            <a:ext cx="564204" cy="221559"/>
          </a:xfrm>
          <a:prstGeom prst="curvedUpArrow">
            <a:avLst/>
          </a:prstGeom>
          <a:solidFill>
            <a:sysClr val="window" lastClr="FFFFFF">
              <a:lumMod val="75000"/>
            </a:sysClr>
          </a:solidFill>
          <a:ln w="1270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94" name="Star: 10 Points 93">
            <a:extLst>
              <a:ext uri="{FF2B5EF4-FFF2-40B4-BE49-F238E27FC236}">
                <a16:creationId xmlns:a16="http://schemas.microsoft.com/office/drawing/2014/main" id="{7305FE14-5BA3-4D55-88BE-C1077F145BFB}"/>
              </a:ext>
            </a:extLst>
          </p:cNvPr>
          <p:cNvSpPr/>
          <p:nvPr/>
        </p:nvSpPr>
        <p:spPr>
          <a:xfrm>
            <a:off x="5441490" y="4364287"/>
            <a:ext cx="182880" cy="182880"/>
          </a:xfrm>
          <a:prstGeom prst="star10">
            <a:avLst/>
          </a:prstGeom>
          <a:solidFill>
            <a:srgbClr val="663300">
              <a:alpha val="69020"/>
            </a:srgbClr>
          </a:solidFill>
          <a:ln w="12700" cap="flat" cmpd="sng" algn="ctr">
            <a:solidFill>
              <a:srgbClr val="6633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95" name="Arrow: Right 94">
            <a:extLst>
              <a:ext uri="{FF2B5EF4-FFF2-40B4-BE49-F238E27FC236}">
                <a16:creationId xmlns:a16="http://schemas.microsoft.com/office/drawing/2014/main" id="{7809A41D-B109-4A6D-BD9A-70EE9CF957C2}"/>
              </a:ext>
            </a:extLst>
          </p:cNvPr>
          <p:cNvSpPr/>
          <p:nvPr/>
        </p:nvSpPr>
        <p:spPr>
          <a:xfrm>
            <a:off x="3934539" y="4102168"/>
            <a:ext cx="472710" cy="484632"/>
          </a:xfrm>
          <a:prstGeom prst="rightArrow">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96" name="Star: 10 Points 95">
            <a:extLst>
              <a:ext uri="{FF2B5EF4-FFF2-40B4-BE49-F238E27FC236}">
                <a16:creationId xmlns:a16="http://schemas.microsoft.com/office/drawing/2014/main" id="{7E669DA0-6511-40D9-A1FF-98A486249445}"/>
              </a:ext>
            </a:extLst>
          </p:cNvPr>
          <p:cNvSpPr/>
          <p:nvPr/>
        </p:nvSpPr>
        <p:spPr>
          <a:xfrm>
            <a:off x="8915370" y="5178761"/>
            <a:ext cx="182880" cy="182880"/>
          </a:xfrm>
          <a:prstGeom prst="star10">
            <a:avLst/>
          </a:prstGeom>
          <a:solidFill>
            <a:srgbClr val="663300">
              <a:alpha val="69020"/>
            </a:srgbClr>
          </a:solidFill>
          <a:ln w="12700" cap="flat" cmpd="sng" algn="ctr">
            <a:solidFill>
              <a:srgbClr val="6633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97" name="Star: 10 Points 96">
            <a:extLst>
              <a:ext uri="{FF2B5EF4-FFF2-40B4-BE49-F238E27FC236}">
                <a16:creationId xmlns:a16="http://schemas.microsoft.com/office/drawing/2014/main" id="{D8B2A46E-8BFD-4A12-A3E4-C5892C7CF660}"/>
              </a:ext>
            </a:extLst>
          </p:cNvPr>
          <p:cNvSpPr/>
          <p:nvPr/>
        </p:nvSpPr>
        <p:spPr>
          <a:xfrm>
            <a:off x="8812520" y="5076389"/>
            <a:ext cx="182880" cy="182880"/>
          </a:xfrm>
          <a:prstGeom prst="star10">
            <a:avLst/>
          </a:prstGeom>
          <a:solidFill>
            <a:srgbClr val="663300">
              <a:alpha val="69020"/>
            </a:srgbClr>
          </a:solidFill>
          <a:ln w="12700" cap="flat" cmpd="sng" algn="ctr">
            <a:solidFill>
              <a:srgbClr val="6633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98" name="Star: 10 Points 97">
            <a:extLst>
              <a:ext uri="{FF2B5EF4-FFF2-40B4-BE49-F238E27FC236}">
                <a16:creationId xmlns:a16="http://schemas.microsoft.com/office/drawing/2014/main" id="{A0A459C7-44A7-4DD9-BDD1-901CB02F39C9}"/>
              </a:ext>
            </a:extLst>
          </p:cNvPr>
          <p:cNvSpPr/>
          <p:nvPr/>
        </p:nvSpPr>
        <p:spPr>
          <a:xfrm>
            <a:off x="9554355" y="5025508"/>
            <a:ext cx="182880" cy="182880"/>
          </a:xfrm>
          <a:prstGeom prst="star10">
            <a:avLst/>
          </a:prstGeom>
          <a:solidFill>
            <a:srgbClr val="663300">
              <a:alpha val="69020"/>
            </a:srgbClr>
          </a:solidFill>
          <a:ln w="12700" cap="flat" cmpd="sng" algn="ctr">
            <a:solidFill>
              <a:srgbClr val="6633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99" name="Star: 10 Points 98">
            <a:extLst>
              <a:ext uri="{FF2B5EF4-FFF2-40B4-BE49-F238E27FC236}">
                <a16:creationId xmlns:a16="http://schemas.microsoft.com/office/drawing/2014/main" id="{112EB6AB-4F74-44F6-9B68-EEC72E7296BD}"/>
              </a:ext>
            </a:extLst>
          </p:cNvPr>
          <p:cNvSpPr/>
          <p:nvPr/>
        </p:nvSpPr>
        <p:spPr>
          <a:xfrm>
            <a:off x="9441751" y="5177635"/>
            <a:ext cx="182880" cy="182880"/>
          </a:xfrm>
          <a:prstGeom prst="star10">
            <a:avLst/>
          </a:prstGeom>
          <a:solidFill>
            <a:srgbClr val="663300">
              <a:alpha val="69020"/>
            </a:srgbClr>
          </a:solidFill>
          <a:ln w="12700" cap="flat" cmpd="sng" algn="ctr">
            <a:solidFill>
              <a:srgbClr val="6633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00" name="Star: 10 Points 99">
            <a:extLst>
              <a:ext uri="{FF2B5EF4-FFF2-40B4-BE49-F238E27FC236}">
                <a16:creationId xmlns:a16="http://schemas.microsoft.com/office/drawing/2014/main" id="{834B7459-78C5-4224-8148-6F72AD9A1736}"/>
              </a:ext>
            </a:extLst>
          </p:cNvPr>
          <p:cNvSpPr/>
          <p:nvPr/>
        </p:nvSpPr>
        <p:spPr>
          <a:xfrm>
            <a:off x="9135886" y="5017516"/>
            <a:ext cx="182880" cy="182880"/>
          </a:xfrm>
          <a:prstGeom prst="star10">
            <a:avLst/>
          </a:prstGeom>
          <a:solidFill>
            <a:srgbClr val="663300">
              <a:alpha val="69020"/>
            </a:srgbClr>
          </a:solidFill>
          <a:ln w="12700" cap="flat" cmpd="sng" algn="ctr">
            <a:solidFill>
              <a:srgbClr val="6633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01" name="Star: 10 Points 100">
            <a:extLst>
              <a:ext uri="{FF2B5EF4-FFF2-40B4-BE49-F238E27FC236}">
                <a16:creationId xmlns:a16="http://schemas.microsoft.com/office/drawing/2014/main" id="{FB295E23-5323-4D36-AD79-A30A0A4BD46C}"/>
              </a:ext>
            </a:extLst>
          </p:cNvPr>
          <p:cNvSpPr/>
          <p:nvPr/>
        </p:nvSpPr>
        <p:spPr>
          <a:xfrm>
            <a:off x="9262897" y="5172149"/>
            <a:ext cx="182880" cy="182880"/>
          </a:xfrm>
          <a:prstGeom prst="star10">
            <a:avLst/>
          </a:prstGeom>
          <a:solidFill>
            <a:srgbClr val="663300">
              <a:alpha val="69020"/>
            </a:srgbClr>
          </a:solidFill>
          <a:ln w="12700" cap="flat" cmpd="sng" algn="ctr">
            <a:solidFill>
              <a:srgbClr val="6633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02" name="Star: 10 Points 101">
            <a:extLst>
              <a:ext uri="{FF2B5EF4-FFF2-40B4-BE49-F238E27FC236}">
                <a16:creationId xmlns:a16="http://schemas.microsoft.com/office/drawing/2014/main" id="{DF5787ED-EF42-4214-AFAF-B8AC78C337D9}"/>
              </a:ext>
            </a:extLst>
          </p:cNvPr>
          <p:cNvSpPr/>
          <p:nvPr/>
        </p:nvSpPr>
        <p:spPr>
          <a:xfrm>
            <a:off x="9612598" y="5167829"/>
            <a:ext cx="182880" cy="182880"/>
          </a:xfrm>
          <a:prstGeom prst="star10">
            <a:avLst/>
          </a:prstGeom>
          <a:solidFill>
            <a:srgbClr val="663300">
              <a:alpha val="69020"/>
            </a:srgbClr>
          </a:solidFill>
          <a:ln w="12700" cap="flat" cmpd="sng" algn="ctr">
            <a:solidFill>
              <a:srgbClr val="6633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03" name="Star: 10 Points 102">
            <a:extLst>
              <a:ext uri="{FF2B5EF4-FFF2-40B4-BE49-F238E27FC236}">
                <a16:creationId xmlns:a16="http://schemas.microsoft.com/office/drawing/2014/main" id="{C13DE030-AB7A-4064-9CE2-F0ED8E7293D2}"/>
              </a:ext>
            </a:extLst>
          </p:cNvPr>
          <p:cNvSpPr/>
          <p:nvPr/>
        </p:nvSpPr>
        <p:spPr>
          <a:xfrm>
            <a:off x="8666499" y="4980562"/>
            <a:ext cx="182880" cy="182880"/>
          </a:xfrm>
          <a:prstGeom prst="star10">
            <a:avLst/>
          </a:prstGeom>
          <a:solidFill>
            <a:srgbClr val="663300">
              <a:alpha val="69020"/>
            </a:srgbClr>
          </a:solidFill>
          <a:ln w="12700" cap="flat" cmpd="sng" algn="ctr">
            <a:solidFill>
              <a:srgbClr val="6633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04" name="Star: 10 Points 103">
            <a:extLst>
              <a:ext uri="{FF2B5EF4-FFF2-40B4-BE49-F238E27FC236}">
                <a16:creationId xmlns:a16="http://schemas.microsoft.com/office/drawing/2014/main" id="{448589DA-61FA-4E1D-B3C4-F008D2C5B0C3}"/>
              </a:ext>
            </a:extLst>
          </p:cNvPr>
          <p:cNvSpPr/>
          <p:nvPr/>
        </p:nvSpPr>
        <p:spPr>
          <a:xfrm>
            <a:off x="9092436" y="5146614"/>
            <a:ext cx="182880" cy="182880"/>
          </a:xfrm>
          <a:prstGeom prst="star10">
            <a:avLst/>
          </a:prstGeom>
          <a:solidFill>
            <a:srgbClr val="663300">
              <a:alpha val="69020"/>
            </a:srgbClr>
          </a:solidFill>
          <a:ln w="12700" cap="flat" cmpd="sng" algn="ctr">
            <a:solidFill>
              <a:srgbClr val="6633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05" name="Star: 10 Points 104">
            <a:extLst>
              <a:ext uri="{FF2B5EF4-FFF2-40B4-BE49-F238E27FC236}">
                <a16:creationId xmlns:a16="http://schemas.microsoft.com/office/drawing/2014/main" id="{91FDB13A-8570-4B1D-9863-DF3882BE1C9D}"/>
              </a:ext>
            </a:extLst>
          </p:cNvPr>
          <p:cNvSpPr/>
          <p:nvPr/>
        </p:nvSpPr>
        <p:spPr>
          <a:xfrm>
            <a:off x="9730295" y="5005288"/>
            <a:ext cx="182880" cy="182880"/>
          </a:xfrm>
          <a:prstGeom prst="star10">
            <a:avLst/>
          </a:prstGeom>
          <a:solidFill>
            <a:srgbClr val="663300">
              <a:alpha val="69020"/>
            </a:srgbClr>
          </a:solidFill>
          <a:ln w="12700" cap="flat" cmpd="sng" algn="ctr">
            <a:solidFill>
              <a:srgbClr val="6633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06" name="Star: 10 Points 105">
            <a:extLst>
              <a:ext uri="{FF2B5EF4-FFF2-40B4-BE49-F238E27FC236}">
                <a16:creationId xmlns:a16="http://schemas.microsoft.com/office/drawing/2014/main" id="{9FF645A9-0B06-4944-AD0C-456ABE2050CB}"/>
              </a:ext>
            </a:extLst>
          </p:cNvPr>
          <p:cNvSpPr/>
          <p:nvPr/>
        </p:nvSpPr>
        <p:spPr>
          <a:xfrm>
            <a:off x="8969451" y="5025508"/>
            <a:ext cx="182880" cy="182880"/>
          </a:xfrm>
          <a:prstGeom prst="star10">
            <a:avLst/>
          </a:prstGeom>
          <a:solidFill>
            <a:srgbClr val="663300">
              <a:alpha val="69020"/>
            </a:srgbClr>
          </a:solidFill>
          <a:ln w="12700" cap="flat" cmpd="sng" algn="ctr">
            <a:solidFill>
              <a:srgbClr val="6633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07" name="Star: 10 Points 106">
            <a:extLst>
              <a:ext uri="{FF2B5EF4-FFF2-40B4-BE49-F238E27FC236}">
                <a16:creationId xmlns:a16="http://schemas.microsoft.com/office/drawing/2014/main" id="{CD1B67E7-D2D5-4D6C-80E7-01940B06FA70}"/>
              </a:ext>
            </a:extLst>
          </p:cNvPr>
          <p:cNvSpPr/>
          <p:nvPr/>
        </p:nvSpPr>
        <p:spPr>
          <a:xfrm>
            <a:off x="9857561" y="4967630"/>
            <a:ext cx="182880" cy="182880"/>
          </a:xfrm>
          <a:prstGeom prst="star10">
            <a:avLst/>
          </a:prstGeom>
          <a:solidFill>
            <a:srgbClr val="663300">
              <a:alpha val="69020"/>
            </a:srgbClr>
          </a:solidFill>
          <a:ln w="12700" cap="flat" cmpd="sng" algn="ctr">
            <a:solidFill>
              <a:srgbClr val="6633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08" name="Star: 10 Points 107">
            <a:extLst>
              <a:ext uri="{FF2B5EF4-FFF2-40B4-BE49-F238E27FC236}">
                <a16:creationId xmlns:a16="http://schemas.microsoft.com/office/drawing/2014/main" id="{05915723-0A40-492D-BB5D-3879D66470D2}"/>
              </a:ext>
            </a:extLst>
          </p:cNvPr>
          <p:cNvSpPr/>
          <p:nvPr/>
        </p:nvSpPr>
        <p:spPr>
          <a:xfrm>
            <a:off x="10050167" y="4989454"/>
            <a:ext cx="182880" cy="182880"/>
          </a:xfrm>
          <a:prstGeom prst="star10">
            <a:avLst/>
          </a:prstGeom>
          <a:solidFill>
            <a:srgbClr val="663300">
              <a:alpha val="69020"/>
            </a:srgbClr>
          </a:solidFill>
          <a:ln w="12700" cap="flat" cmpd="sng" algn="ctr">
            <a:solidFill>
              <a:srgbClr val="6633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09" name="Star: 10 Points 108">
            <a:extLst>
              <a:ext uri="{FF2B5EF4-FFF2-40B4-BE49-F238E27FC236}">
                <a16:creationId xmlns:a16="http://schemas.microsoft.com/office/drawing/2014/main" id="{614370A9-A384-4580-9670-67DA324A1196}"/>
              </a:ext>
            </a:extLst>
          </p:cNvPr>
          <p:cNvSpPr/>
          <p:nvPr/>
        </p:nvSpPr>
        <p:spPr>
          <a:xfrm>
            <a:off x="9611048" y="4926076"/>
            <a:ext cx="182880" cy="182880"/>
          </a:xfrm>
          <a:prstGeom prst="star10">
            <a:avLst/>
          </a:prstGeom>
          <a:solidFill>
            <a:srgbClr val="663300">
              <a:alpha val="69020"/>
            </a:srgbClr>
          </a:solidFill>
          <a:ln w="12700" cap="flat" cmpd="sng" algn="ctr">
            <a:solidFill>
              <a:srgbClr val="6633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10" name="Star: 10 Points 109">
            <a:extLst>
              <a:ext uri="{FF2B5EF4-FFF2-40B4-BE49-F238E27FC236}">
                <a16:creationId xmlns:a16="http://schemas.microsoft.com/office/drawing/2014/main" id="{84346D41-225E-4EE2-BFAD-BC86DC324C49}"/>
              </a:ext>
            </a:extLst>
          </p:cNvPr>
          <p:cNvSpPr/>
          <p:nvPr/>
        </p:nvSpPr>
        <p:spPr>
          <a:xfrm>
            <a:off x="9204128" y="4916021"/>
            <a:ext cx="182880" cy="182880"/>
          </a:xfrm>
          <a:prstGeom prst="star10">
            <a:avLst/>
          </a:prstGeom>
          <a:solidFill>
            <a:srgbClr val="663300">
              <a:alpha val="69020"/>
            </a:srgbClr>
          </a:solidFill>
          <a:ln w="12700" cap="flat" cmpd="sng" algn="ctr">
            <a:solidFill>
              <a:srgbClr val="6633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11" name="Star: 10 Points 110">
            <a:extLst>
              <a:ext uri="{FF2B5EF4-FFF2-40B4-BE49-F238E27FC236}">
                <a16:creationId xmlns:a16="http://schemas.microsoft.com/office/drawing/2014/main" id="{BCDF60CB-2085-4D30-A189-C61A33F15909}"/>
              </a:ext>
            </a:extLst>
          </p:cNvPr>
          <p:cNvSpPr/>
          <p:nvPr/>
        </p:nvSpPr>
        <p:spPr>
          <a:xfrm>
            <a:off x="9939752" y="5116948"/>
            <a:ext cx="182880" cy="182880"/>
          </a:xfrm>
          <a:prstGeom prst="star10">
            <a:avLst/>
          </a:prstGeom>
          <a:solidFill>
            <a:srgbClr val="663300">
              <a:alpha val="69020"/>
            </a:srgbClr>
          </a:solidFill>
          <a:ln w="12700" cap="flat" cmpd="sng" algn="ctr">
            <a:solidFill>
              <a:srgbClr val="6633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12" name="Star: 10 Points 111">
            <a:extLst>
              <a:ext uri="{FF2B5EF4-FFF2-40B4-BE49-F238E27FC236}">
                <a16:creationId xmlns:a16="http://schemas.microsoft.com/office/drawing/2014/main" id="{B9D58C04-34E1-4933-BB3E-BB2C3357F67E}"/>
              </a:ext>
            </a:extLst>
          </p:cNvPr>
          <p:cNvSpPr/>
          <p:nvPr/>
        </p:nvSpPr>
        <p:spPr>
          <a:xfrm>
            <a:off x="9762777" y="5191362"/>
            <a:ext cx="182880" cy="182880"/>
          </a:xfrm>
          <a:prstGeom prst="star10">
            <a:avLst/>
          </a:prstGeom>
          <a:solidFill>
            <a:srgbClr val="663300">
              <a:alpha val="69020"/>
            </a:srgbClr>
          </a:solidFill>
          <a:ln w="12700" cap="flat" cmpd="sng" algn="ctr">
            <a:solidFill>
              <a:srgbClr val="6633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13" name="Star: 10 Points 112">
            <a:extLst>
              <a:ext uri="{FF2B5EF4-FFF2-40B4-BE49-F238E27FC236}">
                <a16:creationId xmlns:a16="http://schemas.microsoft.com/office/drawing/2014/main" id="{27465256-AB9F-4A9E-92AE-6CBC0F024ED3}"/>
              </a:ext>
            </a:extLst>
          </p:cNvPr>
          <p:cNvSpPr/>
          <p:nvPr/>
        </p:nvSpPr>
        <p:spPr>
          <a:xfrm>
            <a:off x="9369088" y="4974509"/>
            <a:ext cx="182880" cy="182880"/>
          </a:xfrm>
          <a:prstGeom prst="star10">
            <a:avLst/>
          </a:prstGeom>
          <a:solidFill>
            <a:srgbClr val="663300">
              <a:alpha val="69020"/>
            </a:srgbClr>
          </a:solidFill>
          <a:ln w="12700" cap="flat" cmpd="sng" algn="ctr">
            <a:solidFill>
              <a:srgbClr val="6633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14" name="Arrow: Right 113">
            <a:extLst>
              <a:ext uri="{FF2B5EF4-FFF2-40B4-BE49-F238E27FC236}">
                <a16:creationId xmlns:a16="http://schemas.microsoft.com/office/drawing/2014/main" id="{6F2504A1-5FD1-4652-884E-9B1712D211CD}"/>
              </a:ext>
            </a:extLst>
          </p:cNvPr>
          <p:cNvSpPr/>
          <p:nvPr/>
        </p:nvSpPr>
        <p:spPr>
          <a:xfrm>
            <a:off x="7097278" y="4020037"/>
            <a:ext cx="472710" cy="484632"/>
          </a:xfrm>
          <a:prstGeom prst="rightArrow">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15" name="TextBox 114">
            <a:extLst>
              <a:ext uri="{FF2B5EF4-FFF2-40B4-BE49-F238E27FC236}">
                <a16:creationId xmlns:a16="http://schemas.microsoft.com/office/drawing/2014/main" id="{39F936C1-1509-423F-B365-7CCAEA7892C9}"/>
              </a:ext>
            </a:extLst>
          </p:cNvPr>
          <p:cNvSpPr txBox="1"/>
          <p:nvPr/>
        </p:nvSpPr>
        <p:spPr>
          <a:xfrm>
            <a:off x="1753801" y="5356039"/>
            <a:ext cx="1654620" cy="523220"/>
          </a:xfrm>
          <a:prstGeom prst="rect">
            <a:avLst/>
          </a:prstGeom>
          <a:noFill/>
        </p:spPr>
        <p:txBody>
          <a:bodyPr wrap="none" rtlCol="0">
            <a:spAutoFit/>
          </a:bodyPr>
          <a:lstStyle/>
          <a:p>
            <a:pPr defTabSz="457200"/>
            <a:r>
              <a:rPr lang="en-US" sz="2800">
                <a:solidFill>
                  <a:srgbClr val="FFFFFF"/>
                </a:solidFill>
                <a:latin typeface="Corbel" panose="020B0503020204020204"/>
              </a:rPr>
              <a:t>Rapid Mix</a:t>
            </a:r>
          </a:p>
        </p:txBody>
      </p:sp>
      <p:sp>
        <p:nvSpPr>
          <p:cNvPr id="116" name="TextBox 115">
            <a:extLst>
              <a:ext uri="{FF2B5EF4-FFF2-40B4-BE49-F238E27FC236}">
                <a16:creationId xmlns:a16="http://schemas.microsoft.com/office/drawing/2014/main" id="{467383AF-A9D1-4BD0-8F0C-138B50D1EA2C}"/>
              </a:ext>
            </a:extLst>
          </p:cNvPr>
          <p:cNvSpPr txBox="1"/>
          <p:nvPr/>
        </p:nvSpPr>
        <p:spPr>
          <a:xfrm>
            <a:off x="4740820" y="5318882"/>
            <a:ext cx="1982787" cy="523220"/>
          </a:xfrm>
          <a:prstGeom prst="rect">
            <a:avLst/>
          </a:prstGeom>
          <a:noFill/>
        </p:spPr>
        <p:txBody>
          <a:bodyPr wrap="none" rtlCol="0">
            <a:spAutoFit/>
          </a:bodyPr>
          <a:lstStyle/>
          <a:p>
            <a:pPr defTabSz="457200"/>
            <a:r>
              <a:rPr lang="en-US" sz="2800">
                <a:solidFill>
                  <a:srgbClr val="FFFFFF"/>
                </a:solidFill>
                <a:latin typeface="Corbel" panose="020B0503020204020204"/>
              </a:rPr>
              <a:t>Flocculation</a:t>
            </a:r>
          </a:p>
        </p:txBody>
      </p:sp>
      <p:sp>
        <p:nvSpPr>
          <p:cNvPr id="117" name="TextBox 116">
            <a:extLst>
              <a:ext uri="{FF2B5EF4-FFF2-40B4-BE49-F238E27FC236}">
                <a16:creationId xmlns:a16="http://schemas.microsoft.com/office/drawing/2014/main" id="{D62679C5-4102-478E-93CA-2B1CEB0C1CD1}"/>
              </a:ext>
            </a:extLst>
          </p:cNvPr>
          <p:cNvSpPr txBox="1"/>
          <p:nvPr/>
        </p:nvSpPr>
        <p:spPr>
          <a:xfrm>
            <a:off x="8191007" y="5288347"/>
            <a:ext cx="2392001" cy="523220"/>
          </a:xfrm>
          <a:prstGeom prst="rect">
            <a:avLst/>
          </a:prstGeom>
          <a:noFill/>
        </p:spPr>
        <p:txBody>
          <a:bodyPr wrap="none" rtlCol="0">
            <a:spAutoFit/>
          </a:bodyPr>
          <a:lstStyle/>
          <a:p>
            <a:pPr defTabSz="457200"/>
            <a:r>
              <a:rPr lang="en-US" sz="2800">
                <a:solidFill>
                  <a:srgbClr val="FFFFFF"/>
                </a:solidFill>
                <a:latin typeface="Corbel" panose="020B0503020204020204"/>
              </a:rPr>
              <a:t>Sedimentation</a:t>
            </a:r>
          </a:p>
        </p:txBody>
      </p:sp>
      <p:cxnSp>
        <p:nvCxnSpPr>
          <p:cNvPr id="118" name="Straight Arrow Connector 117">
            <a:extLst>
              <a:ext uri="{FF2B5EF4-FFF2-40B4-BE49-F238E27FC236}">
                <a16:creationId xmlns:a16="http://schemas.microsoft.com/office/drawing/2014/main" id="{2C73EFF0-C72C-4CA5-B020-95D9E825C4F2}"/>
              </a:ext>
            </a:extLst>
          </p:cNvPr>
          <p:cNvCxnSpPr>
            <a:cxnSpLocks/>
          </p:cNvCxnSpPr>
          <p:nvPr/>
        </p:nvCxnSpPr>
        <p:spPr>
          <a:xfrm flipH="1">
            <a:off x="9433848" y="3522456"/>
            <a:ext cx="17729" cy="1280160"/>
          </a:xfrm>
          <a:prstGeom prst="straightConnector1">
            <a:avLst/>
          </a:prstGeom>
          <a:noFill/>
          <a:ln w="6350" cap="flat" cmpd="sng" algn="ctr">
            <a:solidFill>
              <a:sysClr val="windowText" lastClr="000000"/>
            </a:solidFill>
            <a:prstDash val="dashDot"/>
            <a:miter lim="800000"/>
            <a:tailEnd type="triangle"/>
          </a:ln>
          <a:effectLst/>
        </p:spPr>
      </p:cxnSp>
      <p:cxnSp>
        <p:nvCxnSpPr>
          <p:cNvPr id="119" name="Straight Arrow Connector 118">
            <a:extLst>
              <a:ext uri="{FF2B5EF4-FFF2-40B4-BE49-F238E27FC236}">
                <a16:creationId xmlns:a16="http://schemas.microsoft.com/office/drawing/2014/main" id="{1505A358-0D17-4179-9E42-7B35D644C705}"/>
              </a:ext>
            </a:extLst>
          </p:cNvPr>
          <p:cNvCxnSpPr>
            <a:cxnSpLocks/>
          </p:cNvCxnSpPr>
          <p:nvPr/>
        </p:nvCxnSpPr>
        <p:spPr>
          <a:xfrm flipH="1">
            <a:off x="8842033" y="3522456"/>
            <a:ext cx="17729" cy="1280160"/>
          </a:xfrm>
          <a:prstGeom prst="straightConnector1">
            <a:avLst/>
          </a:prstGeom>
          <a:noFill/>
          <a:ln w="6350" cap="flat" cmpd="sng" algn="ctr">
            <a:solidFill>
              <a:sysClr val="windowText" lastClr="000000"/>
            </a:solidFill>
            <a:prstDash val="dashDot"/>
            <a:miter lim="800000"/>
            <a:tailEnd type="triangle"/>
          </a:ln>
          <a:effectLst/>
        </p:spPr>
      </p:cxnSp>
      <p:cxnSp>
        <p:nvCxnSpPr>
          <p:cNvPr id="120" name="Straight Arrow Connector 119">
            <a:extLst>
              <a:ext uri="{FF2B5EF4-FFF2-40B4-BE49-F238E27FC236}">
                <a16:creationId xmlns:a16="http://schemas.microsoft.com/office/drawing/2014/main" id="{8D0F9E0D-B106-4551-82C5-FD6ED1172671}"/>
              </a:ext>
            </a:extLst>
          </p:cNvPr>
          <p:cNvCxnSpPr>
            <a:cxnSpLocks/>
          </p:cNvCxnSpPr>
          <p:nvPr/>
        </p:nvCxnSpPr>
        <p:spPr>
          <a:xfrm flipH="1">
            <a:off x="10025662" y="3522456"/>
            <a:ext cx="17729" cy="1280160"/>
          </a:xfrm>
          <a:prstGeom prst="straightConnector1">
            <a:avLst/>
          </a:prstGeom>
          <a:noFill/>
          <a:ln w="6350" cap="flat" cmpd="sng" algn="ctr">
            <a:solidFill>
              <a:sysClr val="windowText" lastClr="000000"/>
            </a:solidFill>
            <a:prstDash val="dashDot"/>
            <a:miter lim="800000"/>
            <a:tailEnd type="triangle"/>
          </a:ln>
          <a:effectLst/>
        </p:spPr>
      </p:cxnSp>
      <p:sp>
        <p:nvSpPr>
          <p:cNvPr id="121" name="Arrow: Curved Left 120">
            <a:extLst>
              <a:ext uri="{FF2B5EF4-FFF2-40B4-BE49-F238E27FC236}">
                <a16:creationId xmlns:a16="http://schemas.microsoft.com/office/drawing/2014/main" id="{9003D1EB-0E83-4C72-9288-1FE132C87986}"/>
              </a:ext>
            </a:extLst>
          </p:cNvPr>
          <p:cNvSpPr/>
          <p:nvPr/>
        </p:nvSpPr>
        <p:spPr>
          <a:xfrm rot="16571293">
            <a:off x="10911867" y="2923079"/>
            <a:ext cx="368653" cy="634746"/>
          </a:xfrm>
          <a:prstGeom prst="curvedLeftArrow">
            <a:avLst/>
          </a:prstGeom>
          <a:solidFill>
            <a:srgbClr val="41AEBD"/>
          </a:solidFill>
          <a:ln w="12700" cap="flat" cmpd="sng" algn="ctr">
            <a:solidFill>
              <a:srgbClr val="41AEBD">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22" name="Content Placeholder 2">
            <a:extLst>
              <a:ext uri="{FF2B5EF4-FFF2-40B4-BE49-F238E27FC236}">
                <a16:creationId xmlns:a16="http://schemas.microsoft.com/office/drawing/2014/main" id="{5E24754E-1AA5-4792-B995-E2C97B8CB9E4}"/>
              </a:ext>
            </a:extLst>
          </p:cNvPr>
          <p:cNvSpPr txBox="1">
            <a:spLocks/>
          </p:cNvSpPr>
          <p:nvPr/>
        </p:nvSpPr>
        <p:spPr>
          <a:xfrm>
            <a:off x="686691" y="1692767"/>
            <a:ext cx="6664446" cy="4079240"/>
          </a:xfrm>
          <a:prstGeom prst="rect">
            <a:avLst/>
          </a:prstGeom>
        </p:spPr>
        <p:txBody>
          <a:bodyPr vert="horz" lIns="91440" tIns="45720" rIns="91440" bIns="45720" rtlCol="0">
            <a:normAutofit/>
          </a:bodyPr>
          <a:lst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a:lnSpc>
                <a:spcPct val="100000"/>
              </a:lnSpc>
            </a:pPr>
            <a:r>
              <a:rPr lang="en-US" sz="3200">
                <a:latin typeface="Arial" charset="0"/>
                <a:ea typeface="Arial" charset="0"/>
                <a:cs typeface="Arial" charset="0"/>
              </a:rPr>
              <a:t>Goal: Remove small particles</a:t>
            </a:r>
          </a:p>
        </p:txBody>
      </p:sp>
      <p:sp>
        <p:nvSpPr>
          <p:cNvPr id="3" name="Slide Number Placeholder 2">
            <a:extLst>
              <a:ext uri="{FF2B5EF4-FFF2-40B4-BE49-F238E27FC236}">
                <a16:creationId xmlns:a16="http://schemas.microsoft.com/office/drawing/2014/main" id="{0C0CE781-86C4-BE8D-A240-47CFA3A4106A}"/>
              </a:ext>
            </a:extLst>
          </p:cNvPr>
          <p:cNvSpPr>
            <a:spLocks noGrp="1"/>
          </p:cNvSpPr>
          <p:nvPr>
            <p:ph type="sldNum" sz="quarter" idx="12"/>
          </p:nvPr>
        </p:nvSpPr>
        <p:spPr/>
        <p:txBody>
          <a:bodyPr/>
          <a:lstStyle/>
          <a:p>
            <a:fld id="{B1FE6DA9-00BB-4AA6-B864-65108A5F5295}" type="slidenum">
              <a:rPr lang="en-US" smtClean="0"/>
              <a:pPr/>
              <a:t>48</a:t>
            </a:fld>
            <a:endParaRPr lang="en-US"/>
          </a:p>
        </p:txBody>
      </p:sp>
    </p:spTree>
    <p:extLst>
      <p:ext uri="{BB962C8B-B14F-4D97-AF65-F5344CB8AC3E}">
        <p14:creationId xmlns:p14="http://schemas.microsoft.com/office/powerpoint/2010/main" val="212056048"/>
      </p:ext>
    </p:extLst>
  </p:cSld>
  <p:clrMapOvr>
    <a:masterClrMapping/>
  </p:clrMapOvr>
  <p:extLst>
    <p:ext uri="{6950BFC3-D8DA-4A85-94F7-54DA5524770B}">
      <p188:commentRel xmlns:p188="http://schemas.microsoft.com/office/powerpoint/2018/8/main" r:id="rId2"/>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73D2C-4A73-8D11-8D7E-B477BB4D4987}"/>
              </a:ext>
            </a:extLst>
          </p:cNvPr>
          <p:cNvSpPr>
            <a:spLocks noGrp="1"/>
          </p:cNvSpPr>
          <p:nvPr>
            <p:ph type="title"/>
          </p:nvPr>
        </p:nvSpPr>
        <p:spPr/>
        <p:txBody>
          <a:bodyPr/>
          <a:lstStyle/>
          <a:p>
            <a:r>
              <a:rPr lang="en-US"/>
              <a:t>Filtration</a:t>
            </a:r>
          </a:p>
        </p:txBody>
      </p:sp>
      <p:sp>
        <p:nvSpPr>
          <p:cNvPr id="3" name="Content Placeholder 2">
            <a:extLst>
              <a:ext uri="{FF2B5EF4-FFF2-40B4-BE49-F238E27FC236}">
                <a16:creationId xmlns:a16="http://schemas.microsoft.com/office/drawing/2014/main" id="{19FE9588-50C4-3463-C88F-B2E5BD6F0896}"/>
              </a:ext>
            </a:extLst>
          </p:cNvPr>
          <p:cNvSpPr>
            <a:spLocks noGrp="1"/>
          </p:cNvSpPr>
          <p:nvPr>
            <p:ph idx="1"/>
          </p:nvPr>
        </p:nvSpPr>
        <p:spPr>
          <a:xfrm>
            <a:off x="838200" y="1825625"/>
            <a:ext cx="5735782" cy="4351338"/>
          </a:xfrm>
        </p:spPr>
        <p:txBody>
          <a:bodyPr/>
          <a:lstStyle/>
          <a:p>
            <a:r>
              <a:rPr lang="en-US" kern="100">
                <a:effectLst/>
                <a:latin typeface="Aptos" panose="020B0004020202020204" pitchFamily="34" charset="0"/>
                <a:ea typeface="Aptos" panose="020B0004020202020204" pitchFamily="34" charset="0"/>
                <a:cs typeface="Times New Roman" panose="02020603050405020304" pitchFamily="18" charset="0"/>
              </a:rPr>
              <a:t>The cleaner water is then pumped from the end of the sedimentation basin to the top of filters. These filters then use gravity to allow the water to travel down through the media inside. This media removes all types of contamination such as silt, microscopic organisms, organic material, etc. </a:t>
            </a:r>
          </a:p>
          <a:p>
            <a:endParaRPr lang="en-US"/>
          </a:p>
        </p:txBody>
      </p:sp>
      <p:pic>
        <p:nvPicPr>
          <p:cNvPr id="5" name="Picture 4" descr="A diagram of a water treatment system&#10;&#10;AI-generated content may be incorrect.">
            <a:extLst>
              <a:ext uri="{FF2B5EF4-FFF2-40B4-BE49-F238E27FC236}">
                <a16:creationId xmlns:a16="http://schemas.microsoft.com/office/drawing/2014/main" id="{D641D076-EBBF-3E3B-91BD-6B3E27514926}"/>
              </a:ext>
            </a:extLst>
          </p:cNvPr>
          <p:cNvPicPr>
            <a:picLocks noChangeAspect="1"/>
          </p:cNvPicPr>
          <p:nvPr/>
        </p:nvPicPr>
        <p:blipFill>
          <a:blip r:embed="rId2"/>
          <a:stretch>
            <a:fillRect/>
          </a:stretch>
        </p:blipFill>
        <p:spPr>
          <a:xfrm>
            <a:off x="6851217" y="2065916"/>
            <a:ext cx="4631748" cy="3395807"/>
          </a:xfrm>
          <a:prstGeom prst="rect">
            <a:avLst/>
          </a:prstGeom>
        </p:spPr>
      </p:pic>
      <p:sp>
        <p:nvSpPr>
          <p:cNvPr id="6" name="Slide Number Placeholder 5">
            <a:extLst>
              <a:ext uri="{FF2B5EF4-FFF2-40B4-BE49-F238E27FC236}">
                <a16:creationId xmlns:a16="http://schemas.microsoft.com/office/drawing/2014/main" id="{19B89AE8-2431-68D9-187E-8EC27AEA88CD}"/>
              </a:ext>
            </a:extLst>
          </p:cNvPr>
          <p:cNvSpPr>
            <a:spLocks noGrp="1"/>
          </p:cNvSpPr>
          <p:nvPr>
            <p:ph type="sldNum" sz="quarter" idx="12"/>
          </p:nvPr>
        </p:nvSpPr>
        <p:spPr/>
        <p:txBody>
          <a:bodyPr/>
          <a:lstStyle/>
          <a:p>
            <a:fld id="{B1FE6DA9-00BB-4AA6-B864-65108A5F5295}" type="slidenum">
              <a:rPr lang="en-US" smtClean="0"/>
              <a:pPr/>
              <a:t>49</a:t>
            </a:fld>
            <a:endParaRPr lang="en-US"/>
          </a:p>
        </p:txBody>
      </p:sp>
    </p:spTree>
    <p:extLst>
      <p:ext uri="{BB962C8B-B14F-4D97-AF65-F5344CB8AC3E}">
        <p14:creationId xmlns:p14="http://schemas.microsoft.com/office/powerpoint/2010/main" val="3458792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7ABD3-922B-E52B-7CBD-55DF0B7562E4}"/>
              </a:ext>
            </a:extLst>
          </p:cNvPr>
          <p:cNvSpPr>
            <a:spLocks noGrp="1"/>
          </p:cNvSpPr>
          <p:nvPr>
            <p:ph type="title"/>
          </p:nvPr>
        </p:nvSpPr>
        <p:spPr/>
        <p:txBody>
          <a:bodyPr/>
          <a:lstStyle/>
          <a:p>
            <a:r>
              <a:rPr lang="en-US" dirty="0"/>
              <a:t>Group Discussion</a:t>
            </a:r>
          </a:p>
        </p:txBody>
      </p:sp>
      <p:sp>
        <p:nvSpPr>
          <p:cNvPr id="3" name="Content Placeholder 2">
            <a:extLst>
              <a:ext uri="{FF2B5EF4-FFF2-40B4-BE49-F238E27FC236}">
                <a16:creationId xmlns:a16="http://schemas.microsoft.com/office/drawing/2014/main" id="{E0B085C0-2F96-4696-D548-836432C38CE7}"/>
              </a:ext>
            </a:extLst>
          </p:cNvPr>
          <p:cNvSpPr>
            <a:spLocks noGrp="1"/>
          </p:cNvSpPr>
          <p:nvPr>
            <p:ph idx="1"/>
          </p:nvPr>
        </p:nvSpPr>
        <p:spPr/>
        <p:txBody>
          <a:bodyPr/>
          <a:lstStyle/>
          <a:p>
            <a:endParaRPr lang="en-US" dirty="0"/>
          </a:p>
          <a:p>
            <a:endParaRPr lang="en-US" dirty="0"/>
          </a:p>
          <a:p>
            <a:r>
              <a:rPr lang="en-US" dirty="0"/>
              <a:t>Would you drink this glass of water?</a:t>
            </a:r>
          </a:p>
          <a:p>
            <a:pPr lvl="1"/>
            <a:r>
              <a:rPr lang="en-US" dirty="0"/>
              <a:t>Do you think this is safe to drink</a:t>
            </a:r>
          </a:p>
        </p:txBody>
      </p:sp>
      <p:pic>
        <p:nvPicPr>
          <p:cNvPr id="1028" name="Picture 4" descr="Water Glass PNG Image">
            <a:extLst>
              <a:ext uri="{FF2B5EF4-FFF2-40B4-BE49-F238E27FC236}">
                <a16:creationId xmlns:a16="http://schemas.microsoft.com/office/drawing/2014/main" id="{CF934B2B-3C5F-7850-6F7C-AC2F1EF544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3216" y="681037"/>
            <a:ext cx="3260147" cy="489022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D3015FA2-782A-D053-7D3F-506F44C66E51}"/>
              </a:ext>
            </a:extLst>
          </p:cNvPr>
          <p:cNvSpPr>
            <a:spLocks noGrp="1"/>
          </p:cNvSpPr>
          <p:nvPr>
            <p:ph type="sldNum" sz="quarter" idx="12"/>
          </p:nvPr>
        </p:nvSpPr>
        <p:spPr/>
        <p:txBody>
          <a:bodyPr/>
          <a:lstStyle/>
          <a:p>
            <a:fld id="{B1FE6DA9-00BB-4AA6-B864-65108A5F5295}" type="slidenum">
              <a:rPr lang="en-US" smtClean="0"/>
              <a:pPr/>
              <a:t>5</a:t>
            </a:fld>
            <a:endParaRPr lang="en-US"/>
          </a:p>
        </p:txBody>
      </p:sp>
    </p:spTree>
    <p:extLst>
      <p:ext uri="{BB962C8B-B14F-4D97-AF65-F5344CB8AC3E}">
        <p14:creationId xmlns:p14="http://schemas.microsoft.com/office/powerpoint/2010/main" val="6025035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2550-C95F-A04C-62CD-D7EEFCF2E1FC}"/>
              </a:ext>
            </a:extLst>
          </p:cNvPr>
          <p:cNvSpPr>
            <a:spLocks noGrp="1"/>
          </p:cNvSpPr>
          <p:nvPr>
            <p:ph type="title"/>
          </p:nvPr>
        </p:nvSpPr>
        <p:spPr/>
        <p:txBody>
          <a:bodyPr/>
          <a:lstStyle/>
          <a:p>
            <a:r>
              <a:rPr lang="en-US"/>
              <a:t>Filtration</a:t>
            </a:r>
          </a:p>
        </p:txBody>
      </p:sp>
      <p:pic>
        <p:nvPicPr>
          <p:cNvPr id="4" name="Content Placeholder 3" descr="A diagram of a diagram of a diagram of a diagram of a diagram of a diagram of a diagram of a diagram of a diagram of a diagram of a diagram of a diagram of a diagram of&#10;&#10;AI-generated content may be incorrect.">
            <a:extLst>
              <a:ext uri="{FF2B5EF4-FFF2-40B4-BE49-F238E27FC236}">
                <a16:creationId xmlns:a16="http://schemas.microsoft.com/office/drawing/2014/main" id="{221305F3-03DB-345E-417A-ADD3B3DF1BEF}"/>
              </a:ext>
            </a:extLst>
          </p:cNvPr>
          <p:cNvPicPr>
            <a:picLocks noGrp="1" noChangeAspect="1"/>
          </p:cNvPicPr>
          <p:nvPr>
            <p:ph idx="1"/>
          </p:nvPr>
        </p:nvPicPr>
        <p:blipFill>
          <a:blip r:embed="rId2"/>
          <a:stretch>
            <a:fillRect/>
          </a:stretch>
        </p:blipFill>
        <p:spPr>
          <a:xfrm>
            <a:off x="2243253" y="1511300"/>
            <a:ext cx="7705494" cy="4351338"/>
          </a:xfrm>
        </p:spPr>
      </p:pic>
      <p:sp>
        <p:nvSpPr>
          <p:cNvPr id="5" name="Slide Number Placeholder 4">
            <a:extLst>
              <a:ext uri="{FF2B5EF4-FFF2-40B4-BE49-F238E27FC236}">
                <a16:creationId xmlns:a16="http://schemas.microsoft.com/office/drawing/2014/main" id="{CCE47DE4-4F29-8C16-22D6-CD8C07FA3BCF}"/>
              </a:ext>
            </a:extLst>
          </p:cNvPr>
          <p:cNvSpPr>
            <a:spLocks noGrp="1"/>
          </p:cNvSpPr>
          <p:nvPr>
            <p:ph type="sldNum" sz="quarter" idx="12"/>
          </p:nvPr>
        </p:nvSpPr>
        <p:spPr/>
        <p:txBody>
          <a:bodyPr/>
          <a:lstStyle/>
          <a:p>
            <a:fld id="{B1FE6DA9-00BB-4AA6-B864-65108A5F5295}" type="slidenum">
              <a:rPr lang="en-US" smtClean="0"/>
              <a:pPr/>
              <a:t>50</a:t>
            </a:fld>
            <a:endParaRPr lang="en-US"/>
          </a:p>
        </p:txBody>
      </p:sp>
    </p:spTree>
    <p:extLst>
      <p:ext uri="{BB962C8B-B14F-4D97-AF65-F5344CB8AC3E}">
        <p14:creationId xmlns:p14="http://schemas.microsoft.com/office/powerpoint/2010/main" val="42058047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330825" y="180975"/>
            <a:ext cx="6861175" cy="4079875"/>
          </a:xfrm>
        </p:spPr>
        <p:txBody>
          <a:bodyPr>
            <a:normAutofit/>
          </a:bodyPr>
          <a:lstStyle/>
          <a:p>
            <a:pPr>
              <a:lnSpc>
                <a:spcPct val="100000"/>
              </a:lnSpc>
            </a:pPr>
            <a:r>
              <a:rPr lang="en-US" sz="3200">
                <a:latin typeface="Arial" charset="0"/>
                <a:ea typeface="Arial" charset="0"/>
                <a:cs typeface="Arial" charset="0"/>
              </a:rPr>
              <a:t>Goal: Remove small particles and harmful microorganisms</a:t>
            </a:r>
          </a:p>
        </p:txBody>
      </p:sp>
      <p:sp>
        <p:nvSpPr>
          <p:cNvPr id="2" name="Title 1"/>
          <p:cNvSpPr>
            <a:spLocks noGrp="1"/>
          </p:cNvSpPr>
          <p:nvPr>
            <p:ph type="title" idx="4294967295"/>
          </p:nvPr>
        </p:nvSpPr>
        <p:spPr>
          <a:xfrm>
            <a:off x="1219200" y="558800"/>
            <a:ext cx="10972800" cy="1143000"/>
          </a:xfrm>
        </p:spPr>
        <p:txBody>
          <a:bodyPr>
            <a:normAutofit/>
          </a:bodyPr>
          <a:lstStyle/>
          <a:p>
            <a:pPr algn="l"/>
            <a:r>
              <a:rPr lang="en-US" sz="5333">
                <a:solidFill>
                  <a:srgbClr val="EAAA00"/>
                </a:solidFill>
                <a:latin typeface="Arial" charset="0"/>
                <a:ea typeface="Arial" charset="0"/>
                <a:cs typeface="Arial" charset="0"/>
              </a:rPr>
              <a:t>Filtration</a:t>
            </a:r>
          </a:p>
        </p:txBody>
      </p:sp>
      <p:pic>
        <p:nvPicPr>
          <p:cNvPr id="5" name="Picture 10" descr="Sand Filtration – 5 Interesting Facts Most People Don't Know | Cropaia">
            <a:extLst>
              <a:ext uri="{FF2B5EF4-FFF2-40B4-BE49-F238E27FC236}">
                <a16:creationId xmlns:a16="http://schemas.microsoft.com/office/drawing/2014/main" id="{D5ED8C92-5F9D-4C74-A8FA-17BFFB77F9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550" r="15100"/>
          <a:stretch/>
        </p:blipFill>
        <p:spPr bwMode="auto">
          <a:xfrm>
            <a:off x="340201" y="2035037"/>
            <a:ext cx="5755799" cy="32726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Slow Sand Filtration | SSWM - Find tools for sustainable sanitation and  water management!">
            <a:extLst>
              <a:ext uri="{FF2B5EF4-FFF2-40B4-BE49-F238E27FC236}">
                <a16:creationId xmlns:a16="http://schemas.microsoft.com/office/drawing/2014/main" id="{0B384321-AF94-4F83-A41E-9A31F7CA5E3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229"/>
          <a:stretch/>
        </p:blipFill>
        <p:spPr bwMode="auto">
          <a:xfrm>
            <a:off x="6267876" y="1505801"/>
            <a:ext cx="5755799" cy="42345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descr="Bad Bacteria Cartoon transparent PNG - StickPNG">
            <a:extLst>
              <a:ext uri="{FF2B5EF4-FFF2-40B4-BE49-F238E27FC236}">
                <a16:creationId xmlns:a16="http://schemas.microsoft.com/office/drawing/2014/main" id="{492BC6C9-E117-4370-8392-94AEF472F793}"/>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16104" y="3373643"/>
            <a:ext cx="529671" cy="5009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8" descr="Some People Think It's Bad To Be Too Clean">
            <a:extLst>
              <a:ext uri="{FF2B5EF4-FFF2-40B4-BE49-F238E27FC236}">
                <a16:creationId xmlns:a16="http://schemas.microsoft.com/office/drawing/2014/main" id="{7550E87A-B589-4AF5-A10F-2C07DFC7A31A}"/>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44239" t="50000" r="37794"/>
          <a:stretch/>
        </p:blipFill>
        <p:spPr bwMode="auto">
          <a:xfrm>
            <a:off x="7988976" y="3141394"/>
            <a:ext cx="529670" cy="8188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0" descr="Some People Think It's Bad To Be Too Clean">
            <a:extLst>
              <a:ext uri="{FF2B5EF4-FFF2-40B4-BE49-F238E27FC236}">
                <a16:creationId xmlns:a16="http://schemas.microsoft.com/office/drawing/2014/main" id="{E48AB430-E8B2-4579-A223-1570515D5263}"/>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64062" r="12208" b="54101"/>
          <a:stretch/>
        </p:blipFill>
        <p:spPr bwMode="auto">
          <a:xfrm>
            <a:off x="7249805" y="3367268"/>
            <a:ext cx="551844" cy="592983"/>
          </a:xfrm>
          <a:prstGeom prst="rect">
            <a:avLst/>
          </a:prstGeom>
          <a:noFill/>
          <a:extLst>
            <a:ext uri="{909E8E84-426E-40DD-AFC4-6F175D3DCCD1}">
              <a14:hiddenFill xmlns:a14="http://schemas.microsoft.com/office/drawing/2010/main">
                <a:solidFill>
                  <a:srgbClr val="FFFFFF"/>
                </a:solidFill>
              </a14:hiddenFill>
            </a:ext>
          </a:extLst>
        </p:spPr>
      </p:pic>
      <p:sp>
        <p:nvSpPr>
          <p:cNvPr id="10" name="Star: 10 Points 9">
            <a:extLst>
              <a:ext uri="{FF2B5EF4-FFF2-40B4-BE49-F238E27FC236}">
                <a16:creationId xmlns:a16="http://schemas.microsoft.com/office/drawing/2014/main" id="{9A2EAC65-69FD-4B30-84E3-91BE9194A932}"/>
              </a:ext>
            </a:extLst>
          </p:cNvPr>
          <p:cNvSpPr/>
          <p:nvPr/>
        </p:nvSpPr>
        <p:spPr>
          <a:xfrm>
            <a:off x="7735994" y="3675277"/>
            <a:ext cx="182880" cy="182880"/>
          </a:xfrm>
          <a:prstGeom prst="star10">
            <a:avLst/>
          </a:prstGeom>
          <a:solidFill>
            <a:srgbClr val="663300">
              <a:alpha val="69020"/>
            </a:srgbClr>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10 Points 10">
            <a:extLst>
              <a:ext uri="{FF2B5EF4-FFF2-40B4-BE49-F238E27FC236}">
                <a16:creationId xmlns:a16="http://schemas.microsoft.com/office/drawing/2014/main" id="{C3D8E73A-71F4-4B54-B319-C5CCA65D591B}"/>
              </a:ext>
            </a:extLst>
          </p:cNvPr>
          <p:cNvSpPr/>
          <p:nvPr/>
        </p:nvSpPr>
        <p:spPr>
          <a:xfrm>
            <a:off x="9134771" y="3660291"/>
            <a:ext cx="182880" cy="182880"/>
          </a:xfrm>
          <a:prstGeom prst="star10">
            <a:avLst/>
          </a:prstGeom>
          <a:solidFill>
            <a:srgbClr val="663300">
              <a:alpha val="69020"/>
            </a:srgbClr>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10 Points 11">
            <a:extLst>
              <a:ext uri="{FF2B5EF4-FFF2-40B4-BE49-F238E27FC236}">
                <a16:creationId xmlns:a16="http://schemas.microsoft.com/office/drawing/2014/main" id="{A1157224-EB5A-452C-BEE7-A9F4D3C8E08B}"/>
              </a:ext>
            </a:extLst>
          </p:cNvPr>
          <p:cNvSpPr/>
          <p:nvPr/>
        </p:nvSpPr>
        <p:spPr>
          <a:xfrm>
            <a:off x="8411337" y="3660291"/>
            <a:ext cx="182880" cy="182880"/>
          </a:xfrm>
          <a:prstGeom prst="star10">
            <a:avLst/>
          </a:prstGeom>
          <a:solidFill>
            <a:srgbClr val="663300">
              <a:alpha val="69020"/>
            </a:srgbClr>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2">
            <a:extLst>
              <a:ext uri="{FF2B5EF4-FFF2-40B4-BE49-F238E27FC236}">
                <a16:creationId xmlns:a16="http://schemas.microsoft.com/office/drawing/2014/main" id="{BDAE2F02-83D2-4AF1-0297-E238C0938D25}"/>
              </a:ext>
            </a:extLst>
          </p:cNvPr>
          <p:cNvSpPr>
            <a:spLocks noGrp="1"/>
          </p:cNvSpPr>
          <p:nvPr>
            <p:ph type="sldNum" sz="quarter" idx="12"/>
          </p:nvPr>
        </p:nvSpPr>
        <p:spPr/>
        <p:txBody>
          <a:bodyPr/>
          <a:lstStyle/>
          <a:p>
            <a:fld id="{B1FE6DA9-00BB-4AA6-B864-65108A5F5295}" type="slidenum">
              <a:rPr lang="en-US" smtClean="0"/>
              <a:pPr/>
              <a:t>51</a:t>
            </a:fld>
            <a:endParaRPr lang="en-US"/>
          </a:p>
        </p:txBody>
      </p:sp>
    </p:spTree>
    <p:custDataLst>
      <p:tags r:id="rId1"/>
    </p:custDataLst>
    <p:extLst>
      <p:ext uri="{BB962C8B-B14F-4D97-AF65-F5344CB8AC3E}">
        <p14:creationId xmlns:p14="http://schemas.microsoft.com/office/powerpoint/2010/main" val="280963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8281 -0.31065 L -0.08281 -0.31065 C -0.08086 -0.31482 -0.07878 -0.31921 -0.0767 -0.32315 C -0.07591 -0.32477 -0.075 -0.32593 -0.07435 -0.32732 C -0.0737 -0.3287 -0.07344 -0.33032 -0.07279 -0.33148 C -0.07149 -0.3338 -0.06875 -0.33565 -0.06732 -0.33704 C -0.06641 -0.33796 -0.06576 -0.33935 -0.06498 -0.33982 C -0.06341 -0.3412 -0.06185 -0.34167 -0.06029 -0.34259 C -0.05664 -0.34491 -0.05873 -0.34375 -0.05404 -0.34537 C -0.04297 -0.34445 -0.04167 -0.3463 -0.03451 -0.34259 C -0.03008 -0.34051 -0.0306 -0.33958 -0.02513 -0.33287 C -0.0224 -0.32986 -0.0168 -0.32315 -0.01576 -0.32037 C -0.01524 -0.31898 -0.01472 -0.31759 -0.0142 -0.3162 C -0.01341 -0.31435 -0.0125 -0.31273 -0.01185 -0.31065 C -0.01107 -0.30857 -0.01081 -0.30602 -0.01029 -0.3037 C -0.00521 -0.28472 -0.00742 -0.29583 -0.0056 -0.28565 C -0.00508 -0.27894 -0.00495 -0.27639 -0.00404 -0.27037 C -0.00352 -0.26759 -0.00274 -0.26505 -0.00248 -0.26204 C -0.00196 -0.25787 -0.00143 -0.2537 -0.00091 -0.24954 C -0.00039 -0.24676 0.00065 -0.2412 0.00065 -0.2412 C 0.00091 -0.22963 0.00104 -0.21806 0.00143 -0.20648 C 0.00156 -0.2037 0.00221 -0.20116 0.00221 -0.19815 C 0.00221 -0.14213 0.00612 -0.1581 -0.00013 -0.13565 C -0.0017 -0.11875 0.00026 -0.13657 -0.00326 -0.1162 C -0.00365 -0.11412 -0.00378 -0.11157 -0.00404 -0.10926 C -0.0043 -0.10741 -0.00456 -0.10556 -0.00482 -0.1037 C -0.00443 -0.09607 -0.00404 -0.08056 -0.00326 -0.07176 C -0.00287 -0.06713 -0.00248 -0.0625 -0.0017 -0.05787 L 0.00143 -0.0412 L 0.00221 -0.03704 L 0.00299 -0.03287 C 0.00273 -0.02963 0.0026 -0.02639 0.00221 -0.02315 C 0.00208 -0.0213 0.00156 -0.01968 0.00143 -0.01759 C 0.00065 0.00509 0.00065 0.00949 0.00065 0.02407 " pathEditMode="relative" ptsTypes="AAAAAAAAAAAAAAAAAAAAAAAAAAAAAAAAAA">
                                      <p:cBhvr>
                                        <p:cTn id="8" dur="1500" fill="hold"/>
                                        <p:tgtEl>
                                          <p:spTgt spid="9"/>
                                        </p:tgtEl>
                                        <p:attrNameLst>
                                          <p:attrName>ppt_x</p:attrName>
                                          <p:attrName>ppt_y</p:attrName>
                                        </p:attrNameLst>
                                      </p:cBhvr>
                                    </p:animMotion>
                                  </p:childTnLst>
                                </p:cTn>
                              </p:par>
                            </p:childTnLst>
                          </p:cTn>
                        </p:par>
                        <p:par>
                          <p:cTn id="9" fill="hold">
                            <p:stCondLst>
                              <p:cond delay="1500"/>
                            </p:stCondLst>
                            <p:childTnLst>
                              <p:par>
                                <p:cTn id="10" presetID="1" presetClass="entr" presetSubtype="0" fill="hold" grpId="1" nodeType="after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0" presetClass="path" presetSubtype="0" accel="50000" decel="50000" fill="hold" grpId="0" nodeType="withEffect">
                                  <p:stCondLst>
                                    <p:cond delay="0"/>
                                  </p:stCondLst>
                                  <p:childTnLst>
                                    <p:animMotion origin="layout" path="M -0.09037 -0.32824 L -0.09037 -0.32824 C -0.07774 -0.33842 -0.08854 -0.33032 -0.07865 -0.33657 C -0.07735 -0.3375 -0.07617 -0.33888 -0.07474 -0.33935 C -0.07123 -0.34074 -0.06745 -0.3412 -0.0638 -0.34213 C -0.06198 -0.34259 -0.06016 -0.34328 -0.05834 -0.34351 C -0.04922 -0.34537 -0.05313 -0.34421 -0.04662 -0.34629 C -0.04245 -0.34537 -0.03828 -0.34513 -0.03412 -0.34351 C -0.03308 -0.34328 -0.03216 -0.34166 -0.03099 -0.34074 C -0.03021 -0.34027 -0.02943 -0.33981 -0.02865 -0.33935 C -0.02787 -0.33796 -0.02722 -0.33634 -0.0263 -0.33518 C -0.02201 -0.32986 -0.02422 -0.33564 -0.02005 -0.32824 C -0.0181 -0.32476 -0.01654 -0.32083 -0.01459 -0.31713 C -0.01198 -0.31203 -0.00912 -0.30879 -0.00755 -0.30185 C -0.00703 -0.29953 -0.00664 -0.29722 -0.00599 -0.2949 C -0.00534 -0.29259 -0.0043 -0.29051 -0.00365 -0.28796 C -0.00274 -0.28402 -0.00235 -0.27963 -0.0013 -0.27546 C -0.00078 -0.27314 0.00039 -0.27106 0.00104 -0.26851 C 0.00495 -0.25301 0.00039 -0.26597 0.00416 -0.25601 C 0.00442 -0.25324 0.00455 -0.25046 0.00495 -0.24768 C 0.00508 -0.24629 0.00547 -0.24513 0.00573 -0.24351 C 0.00625 -0.24004 0.00677 -0.23634 0.00729 -0.2324 C 0.00755 -0.22986 0.00768 -0.22685 0.00807 -0.22407 C 0.00859 -0.2199 0.00885 -0.21851 0.00963 -0.21435 C 0.01067 -0.19213 0.0108 -0.19652 0.00963 -0.16851 C 0.0095 -0.16666 0.00911 -0.16481 0.00885 -0.16296 C 0.00807 -0.15879 0.00703 -0.15486 0.00651 -0.15046 C 0.00599 -0.14676 0.0056 -0.14305 0.00495 -0.13935 L 0.0026 -0.12685 C 0.00221 -0.12245 0.0013 -0.10763 0.00026 -0.10046 C -0.00065 -0.09421 -0.00117 -0.09189 -0.00209 -0.08657 C -0.00183 -0.08101 -0.00183 -0.07546 -0.0013 -0.0699 C -0.00104 -0.06713 0.00026 -0.06157 0.00026 -0.06157 C 0.00208 -0.01782 0.00182 -0.0368 0.00182 -0.00463 " pathEditMode="relative" ptsTypes="AAAAAAAAAAAAAAAAAAAAAAAAAAAAAAAAAA">
                                      <p:cBhvr>
                                        <p:cTn id="13" dur="1500" fill="hold"/>
                                        <p:tgtEl>
                                          <p:spTgt spid="10"/>
                                        </p:tgtEl>
                                        <p:attrNameLst>
                                          <p:attrName>ppt_x</p:attrName>
                                          <p:attrName>ppt_y</p:attrName>
                                        </p:attrNameLst>
                                      </p:cBhvr>
                                    </p:animMotion>
                                  </p:childTnLst>
                                </p:cTn>
                              </p:par>
                            </p:childTnLst>
                          </p:cTn>
                        </p:par>
                        <p:par>
                          <p:cTn id="14" fill="hold">
                            <p:stCondLst>
                              <p:cond delay="3000"/>
                            </p:stCondLst>
                            <p:childTnLst>
                              <p:par>
                                <p:cTn id="15" presetID="1"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0" presetClass="path" presetSubtype="0" accel="50000" decel="50000" fill="hold" nodeType="withEffect">
                                  <p:stCondLst>
                                    <p:cond delay="0"/>
                                  </p:stCondLst>
                                  <p:childTnLst>
                                    <p:animMotion origin="layout" path="M -0.11601 -0.29004 L -0.11601 -0.29004 C -0.11393 -0.29189 -0.11185 -0.29351 -0.10976 -0.2956 C -0.10872 -0.29699 -0.10794 -0.29884 -0.10664 -0.29976 C -0.10078 -0.30463 -0.10195 -0.30069 -0.09648 -0.30532 C -0.09492 -0.30694 -0.09362 -0.30972 -0.09179 -0.31088 C -0.09062 -0.31203 -0.08919 -0.3118 -0.08789 -0.31226 C -0.08632 -0.31319 -0.08476 -0.31388 -0.0832 -0.31504 C -0.0819 -0.3162 -0.08073 -0.31851 -0.07929 -0.31921 C -0.07786 -0.32037 -0.07617 -0.32013 -0.07461 -0.3206 C -0.0733 -0.32106 -0.072 -0.32152 -0.0707 -0.32199 C -0.06966 -0.32245 -0.06875 -0.32314 -0.06757 -0.32338 C -0.06614 -0.32407 -0.06458 -0.32453 -0.06289 -0.32476 C -0.0513 -0.32801 -0.05429 -0.32731 -0.04414 -0.32893 C -0.03815 -0.32847 -0.03216 -0.32847 -0.02617 -0.32754 C -0.02461 -0.32754 -0.02304 -0.32708 -0.02148 -0.32615 C -0.00859 -0.31944 -0.02942 -0.32731 -0.01445 -0.32199 C -0.01146 -0.31412 -0.01471 -0.32129 -0.01054 -0.31504 C -0.0095 -0.31342 -0.00859 -0.31134 -0.00742 -0.30949 C -0.00521 -0.30625 -0.0026 -0.3037 -0.00039 -0.29976 L 0.0043 -0.29143 L 0.00664 -0.28726 C 0.00886 -0.275 0.00521 -0.29444 0.00899 -0.27615 C 0.00951 -0.27361 0.01055 -0.26782 0.01055 -0.26782 C 0.01081 -0.26458 0.01094 -0.26134 0.01133 -0.2581 C 0.01146 -0.25532 0.01211 -0.25277 0.01211 -0.24976 C 0.01211 -0.24189 0.01172 -0.23402 0.01133 -0.22615 C 0.0112 -0.22476 0.01068 -0.22361 0.01055 -0.22199 C 0.01016 -0.21944 0.01003 -0.21643 0.00977 -0.21365 C 0.00951 -0.2118 0.00912 -0.21018 0.00899 -0.2081 C 0.0086 -0.20509 0.0086 -0.20162 0.00821 -0.19838 C 0.00716 -0.19097 0.00703 -0.1912 0.00508 -0.18588 C 0.00469 -0.18333 0.00404 -0.17638 0.00352 -0.17338 C 0.003 -0.17106 0.00235 -0.16898 0.00196 -0.16643 C 0.00078 -0.16088 0.00131 -0.16018 0.00039 -0.15393 C -0.00013 -0.15115 -0.00026 -0.14814 -0.00117 -0.1456 L -0.00273 -0.14143 C -0.00299 -0.13958 -0.00325 -0.13773 -0.00351 -0.13588 C -0.00403 -0.1331 -0.00507 -0.12754 -0.00507 -0.12754 C -0.00638 -0.11064 -0.00638 -0.11504 -0.00507 -0.09143 C -0.00507 -0.09004 -0.00455 -0.08888 -0.00429 -0.08726 C -0.00403 -0.08472 -0.0039 -0.08171 -0.00351 -0.07893 C -0.00338 -0.07662 -0.00312 -0.0743 -0.00273 -0.07199 C -0.00156 -0.06226 -0.0026 -0.0706 -0.00117 -0.06226 C -0.00091 -0.06064 -0.00078 -0.05856 -0.00039 -0.05671 C -3.125E-6 -0.05393 0.00118 -0.04838 0.00118 -0.04838 C 0.00091 -0.04143 0.00065 -0.03449 0.00039 -0.02754 C 0.00013 -0.02407 -0.00013 -0.01643 -0.00117 -0.01226 C -0.00494 0.00093 -0.00039 -0.02129 -0.00429 0.00024 L -0.00507 0.0044 C -0.00481 0.00718 -0.00507 0.01019 -0.00429 0.01274 C -0.0039 0.01412 -0.00273 0.01412 -0.00195 0.01551 C -0.00013 0.01875 -0.00039 0.01875 -0.00039 0.02246 " pathEditMode="relative" ptsTypes="AAAAAAAAAAAAAAAAAAAAAAAAAAAAAAAAAAAAAAAAAAAAAAAAAAAAA">
                                      <p:cBhvr>
                                        <p:cTn id="18" dur="1500" fill="hold"/>
                                        <p:tgtEl>
                                          <p:spTgt spid="8"/>
                                        </p:tgtEl>
                                        <p:attrNameLst>
                                          <p:attrName>ppt_x</p:attrName>
                                          <p:attrName>ppt_y</p:attrName>
                                        </p:attrNameLst>
                                      </p:cBhvr>
                                    </p:animMotion>
                                  </p:childTnLst>
                                </p:cTn>
                              </p:par>
                            </p:childTnLst>
                          </p:cTn>
                        </p:par>
                        <p:par>
                          <p:cTn id="19" fill="hold">
                            <p:stCondLst>
                              <p:cond delay="4500"/>
                            </p:stCondLst>
                            <p:childTnLst>
                              <p:par>
                                <p:cTn id="20" presetID="1" presetClass="entr" presetSubtype="0" fill="hold" grpId="1" nodeType="after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par>
                                <p:cTn id="22" presetID="0" presetClass="path" presetSubtype="0" accel="50000" decel="50000" fill="hold" grpId="0" nodeType="withEffect">
                                  <p:stCondLst>
                                    <p:cond delay="0"/>
                                  </p:stCondLst>
                                  <p:childTnLst>
                                    <p:animMotion origin="layout" path="M -0.15209 -0.31505 L -0.15209 -0.31505 C -0.15026 -0.31875 -0.1487 -0.32268 -0.14662 -0.32616 C -0.14597 -0.32755 -0.14506 -0.32801 -0.14427 -0.32893 C -0.14349 -0.33032 -0.14284 -0.33194 -0.14193 -0.3331 C -0.14167 -0.3338 -0.13737 -0.33958 -0.13646 -0.34005 C -0.13503 -0.34143 -0.13334 -0.3419 -0.13177 -0.34282 L -0.12474 -0.34699 L -0.12006 -0.34838 C -0.11042 -0.34792 -0.10079 -0.34792 -0.09115 -0.34699 C -0.09011 -0.34699 -0.08907 -0.3463 -0.08802 -0.3456 C -0.08724 -0.34537 -0.08646 -0.34491 -0.08568 -0.34421 C -0.0836 -0.34259 -0.08164 -0.34005 -0.07943 -0.33866 C -0.07735 -0.3375 -0.07305 -0.33518 -0.07084 -0.3331 C -0.07006 -0.33241 -0.06941 -0.33125 -0.06849 -0.33032 C -0.06745 -0.3294 -0.06407 -0.32801 -0.06302 -0.32755 C -0.06146 -0.32569 -0.06016 -0.32315 -0.05834 -0.32199 C -0.05404 -0.31944 -0.05795 -0.32222 -0.05365 -0.31782 C -0.05274 -0.3169 -0.05144 -0.31643 -0.05052 -0.31505 C -0.04883 -0.31273 -0.04779 -0.30903 -0.04584 -0.30671 L -0.04349 -0.30393 C -0.0418 -0.2993 -0.04206 -0.29884 -0.03881 -0.2956 C -0.03816 -0.29491 -0.03724 -0.29491 -0.03646 -0.29421 C -0.03243 -0.29074 -0.03386 -0.29028 -0.03021 -0.28866 C -0.02904 -0.28819 -0.02761 -0.28796 -0.02631 -0.28727 C -0.02279 -0.28542 -0.02253 -0.28426 -0.01927 -0.28171 C -0.0155 -0.27893 -0.01589 -0.27917 -0.01224 -0.27755 C -0.01146 -0.27662 -0.01068 -0.27616 -0.0099 -0.27477 C -0.00769 -0.27083 -0.00886 -0.27106 -0.00756 -0.26643 C -0.00717 -0.26505 -0.00651 -0.26389 -0.00599 -0.26227 C -0.00495 -0.2588 -0.00417 -0.25463 -0.00287 -0.25116 C 0.00091 -0.24097 -0.00404 -0.2537 0.00104 -0.24282 C 0.00377 -0.23704 0.00156 -0.24097 0.00338 -0.23449 C 0.00403 -0.23218 0.00494 -0.23009 0.00573 -0.22755 C 0.00677 -0.22407 0.00755 -0.21991 0.00885 -0.21643 C 0.00937 -0.21505 0.00989 -0.21389 0.01041 -0.21227 C 0.01093 -0.21065 0.01132 -0.20856 0.01198 -0.20671 C 0.01289 -0.20393 0.0151 -0.19838 0.0151 -0.19838 C 0.01458 -0.18819 0.01588 -0.18403 0.01276 -0.17755 C 0.01119 -0.17477 0.00807 -0.16921 0.00807 -0.16921 C 0.00781 -0.16782 0.00768 -0.16643 0.00729 -0.16505 L 0.0026 -0.15255 C 0.00208 -0.15116 0.0013 -0.15 0.00104 -0.14838 C -0.00026 -0.14213 0.00039 -0.14583 -0.00052 -0.13727 C -0.00052 -0.13634 0.00013 -0.12708 0.00104 -0.12477 C 0.00156 -0.12315 0.0026 -0.12222 0.00338 -0.1206 C 0.00442 -0.11805 0.00507 -0.11481 0.00651 -0.11227 C 0.00846 -0.1088 0.01093 -0.10486 0.01198 -0.09977 L 0.01276 -0.0956 C 0.0125 -0.08727 0.0125 -0.07893 0.01198 -0.0706 C 0.01119 -0.06111 0.01054 -0.06458 0.00885 -0.0581 C 0.00846 -0.05694 0.00846 -0.05532 0.00807 -0.05393 C 0.00703 -0.05116 0.00599 -0.04838 0.00494 -0.0456 L 0.00338 -0.04143 C 0.00286 -0.04005 0.00208 -0.03889 0.00182 -0.03727 C -0.00026 -0.02685 0.00247 -0.03981 -0.00052 -0.02893 C -0.00378 -0.01759 0.00156 -0.03264 -0.00287 -0.0206 C -0.00235 -0.01782 -0.0017 -0.01528 -0.00131 -0.01227 C -0.00052 -0.00602 -0.00052 -0.00532 -0.00052 -0.00116 " pathEditMode="relative" ptsTypes="AAAAAAAAAAAAAAAAAAAAAAAAAAAAAAAAAAAAAAAAAAAAAAAAAAAAAAAAAAA">
                                      <p:cBhvr>
                                        <p:cTn id="23" dur="1500" fill="hold"/>
                                        <p:tgtEl>
                                          <p:spTgt spid="12"/>
                                        </p:tgtEl>
                                        <p:attrNameLst>
                                          <p:attrName>ppt_x</p:attrName>
                                          <p:attrName>ppt_y</p:attrName>
                                        </p:attrNameLst>
                                      </p:cBhvr>
                                    </p:animMotion>
                                  </p:childTnLst>
                                </p:cTn>
                              </p:par>
                            </p:childTnLst>
                          </p:cTn>
                        </p:par>
                        <p:par>
                          <p:cTn id="24" fill="hold">
                            <p:stCondLst>
                              <p:cond delay="6000"/>
                            </p:stCondLst>
                            <p:childTnLst>
                              <p:par>
                                <p:cTn id="25" presetID="1"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0" presetClass="path" presetSubtype="0" accel="50000" decel="50000" fill="hold" nodeType="withEffect">
                                  <p:stCondLst>
                                    <p:cond delay="0"/>
                                  </p:stCondLst>
                                  <p:childTnLst>
                                    <p:animMotion origin="layout" path="M -0.1737 -0.30347 L -0.1737 -0.30347 C -0.17175 -0.30578 -0.16967 -0.30833 -0.16758 -0.31041 C -0.1668 -0.31134 -0.16589 -0.31134 -0.16524 -0.3118 C -0.1625 -0.31366 -0.16003 -0.31597 -0.15743 -0.31736 C -0.15586 -0.31828 -0.15417 -0.31921 -0.15274 -0.32014 C -0.15144 -0.32106 -0.15013 -0.32245 -0.14883 -0.32291 C -0.14727 -0.32384 -0.14571 -0.32384 -0.14415 -0.3243 C -0.14284 -0.32523 -0.14141 -0.32616 -0.14024 -0.32708 C -0.13803 -0.32893 -0.13607 -0.33148 -0.13399 -0.33264 C -0.13243 -0.33356 -0.13073 -0.33426 -0.1293 -0.33541 C -0.12826 -0.33634 -0.12722 -0.33773 -0.12618 -0.33819 C -0.12357 -0.33958 -0.12084 -0.33958 -0.11836 -0.34097 C -0.11758 -0.34143 -0.1168 -0.34236 -0.11602 -0.34236 C -0.11316 -0.34328 -0.11029 -0.34328 -0.10743 -0.34375 C -0.1017 -0.34352 -0.08998 -0.34421 -0.08243 -0.34097 C -0.07526 -0.33819 -0.07839 -0.33889 -0.07149 -0.33403 C -0.06915 -0.33264 -0.0668 -0.33125 -0.06446 -0.32986 L -0.05743 -0.32569 L -0.05508 -0.3243 C -0.0543 -0.32384 -0.05339 -0.32361 -0.05274 -0.32291 C -0.05144 -0.32199 -0.05013 -0.32106 -0.04883 -0.32014 C -0.04727 -0.31921 -0.04558 -0.31852 -0.04415 -0.31736 C -0.04284 -0.31643 -0.04154 -0.31551 -0.04024 -0.31458 C -0.03868 -0.31366 -0.03711 -0.31273 -0.03555 -0.3118 C -0.03477 -0.31134 -0.03386 -0.31134 -0.03321 -0.31041 L -0.03086 -0.30764 C -0.0293 -0.30393 -0.028 -0.3 -0.02618 -0.29653 C -0.0254 -0.29537 -0.02461 -0.29467 -0.02383 -0.29375 C -0.02201 -0.28426 -0.02448 -0.29583 -0.02071 -0.28403 C -0.01758 -0.27477 -0.02292 -0.28541 -0.01758 -0.27569 C -0.01732 -0.27384 -0.01719 -0.27199 -0.0168 -0.27014 C -0.01641 -0.26875 -0.01563 -0.26759 -0.01524 -0.26597 C -0.01459 -0.26435 -0.01407 -0.2625 -0.01368 -0.26041 C -0.01172 -0.25254 -0.01433 -0.26018 -0.01133 -0.25208 C -0.01107 -0.25046 -0.01029 -0.24444 -0.00977 -0.24236 C -0.00925 -0.24097 -0.00873 -0.23958 -0.00821 -0.23819 C -0.00678 -0.22338 -0.00808 -0.23541 -0.00665 -0.22569 C -0.00625 -0.22407 -0.00612 -0.22199 -0.00586 -0.22014 C -0.00534 -0.21828 -0.00482 -0.21643 -0.0043 -0.21458 C -0.00404 -0.20903 -0.00352 -0.2037 -0.00352 -0.19791 C -0.00352 -0.18866 -0.00378 -0.18796 -0.00508 -0.18125 C -0.00534 -0.17801 -0.00534 -0.17477 -0.00586 -0.17153 C -0.00612 -0.16875 -0.00743 -0.16319 -0.00743 -0.16319 C -0.00769 -0.15949 -0.00769 -0.15578 -0.00821 -0.15208 C -0.00847 -0.1493 -0.00977 -0.14375 -0.00977 -0.14375 C -0.00951 -0.13449 -0.00951 -0.12523 -0.00899 -0.11597 C -0.00873 -0.11227 -0.0086 -0.1081 -0.00743 -0.10486 L -0.00586 -0.10069 C -0.00521 -0.09606 -0.00495 -0.09282 -0.0043 -0.08819 C -0.00404 -0.0868 -0.00378 -0.08541 -0.00352 -0.08403 C -0.00326 -0.07523 -0.00274 -0.06666 -0.00274 -0.05764 C -0.00274 -0.04653 -0.00352 -0.03565 -0.00352 -0.0243 C -0.00352 -0.02245 -0.00313 -0.0206 -0.00274 -0.01875 C -0.00235 -0.01736 -0.0017 -0.01597 -0.00118 -0.01458 C -0.00092 -0.01273 -0.00053 -0.01111 -0.0004 -0.00903 C 0.00052 -0.00046 0.00039 -0.00139 0.00039 0.00347 " pathEditMode="relative" ptsTypes="AAAAAAAAAAAAAAAAAAAAAAAAAAAAAAAAAAAAAAAAAAAAAAAAAAAAAAAAA">
                                      <p:cBhvr>
                                        <p:cTn id="28" dur="1500" fill="hold"/>
                                        <p:tgtEl>
                                          <p:spTgt spid="7"/>
                                        </p:tgtEl>
                                        <p:attrNameLst>
                                          <p:attrName>ppt_x</p:attrName>
                                          <p:attrName>ppt_y</p:attrName>
                                        </p:attrNameLst>
                                      </p:cBhvr>
                                    </p:animMotion>
                                  </p:childTnLst>
                                </p:cTn>
                              </p:par>
                            </p:childTnLst>
                          </p:cTn>
                        </p:par>
                        <p:par>
                          <p:cTn id="29" fill="hold">
                            <p:stCondLst>
                              <p:cond delay="7500"/>
                            </p:stCondLst>
                            <p:childTnLst>
                              <p:par>
                                <p:cTn id="30" presetID="1" presetClass="entr" presetSubtype="0" fill="hold" grpId="1" nodeType="after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par>
                                <p:cTn id="32" presetID="0" presetClass="path" presetSubtype="0" accel="50000" decel="50000" fill="hold" grpId="0" nodeType="withEffect">
                                  <p:stCondLst>
                                    <p:cond delay="0"/>
                                  </p:stCondLst>
                                  <p:childTnLst>
                                    <p:animMotion origin="layout" path="M -0.21914 -0.33171 L -0.21914 -0.33171 C -0.2151 -0.3331 -0.2043 -0.33565 -0.19896 -0.33866 C -0.197 -0.33981 -0.19531 -0.3419 -0.19349 -0.34282 C -0.19167 -0.34375 -0.18971 -0.34375 -0.18802 -0.34421 C -0.18659 -0.34468 -0.18542 -0.34514 -0.18411 -0.3456 C -0.18307 -0.34606 -0.18203 -0.34676 -0.18099 -0.34699 C -0.17943 -0.34768 -0.17773 -0.34792 -0.1763 -0.34838 C -0.17539 -0.34884 -0.17474 -0.34954 -0.17396 -0.34977 C -0.1724 -0.35046 -0.17083 -0.35069 -0.16927 -0.35116 C -0.1625 -0.35347 -0.1681 -0.35208 -0.16068 -0.35393 C -0.15885 -0.35463 -0.15703 -0.35486 -0.15521 -0.35532 C -0.14635 -0.3581 -0.1569 -0.35532 -0.14583 -0.35949 C -0.14401 -0.36018 -0.14206 -0.36042 -0.14036 -0.36088 C -0.13841 -0.3618 -0.13672 -0.36296 -0.1349 -0.36366 C -0.13203 -0.36481 -0.12747 -0.36574 -0.12474 -0.36643 C -0.1237 -0.3669 -0.12266 -0.36759 -0.12161 -0.36782 C -0.11979 -0.36852 -0.11797 -0.36875 -0.11615 -0.36921 C -0.1099 -0.36875 -0.10365 -0.36875 -0.0974 -0.36782 C -0.09557 -0.36782 -0.09375 -0.36713 -0.09193 -0.36643 C -0.08919 -0.36574 -0.08607 -0.36481 -0.08333 -0.36366 C -0.08229 -0.36343 -0.08125 -0.36273 -0.08021 -0.36227 C -0.07838 -0.3618 -0.07656 -0.36134 -0.07474 -0.36088 C -0.06484 -0.35393 -0.07721 -0.36227 -0.06615 -0.35671 C -0.06471 -0.35625 -0.06354 -0.35486 -0.06224 -0.35393 C -0.06068 -0.35301 -0.05911 -0.35231 -0.05755 -0.35116 L -0.0513 -0.34699 C -0.05052 -0.34653 -0.04974 -0.3463 -0.04896 -0.3456 C -0.04792 -0.34491 -0.04687 -0.34375 -0.04583 -0.34282 C -0.04544 -0.34259 -0.03919 -0.33843 -0.03724 -0.33727 C -0.03034 -0.3338 -0.03737 -0.33796 -0.03177 -0.33449 C -0.02734 -0.32662 -0.03086 -0.33426 -0.02865 -0.32616 C -0.02825 -0.32477 -0.02747 -0.32361 -0.02708 -0.32199 C -0.02643 -0.32037 -0.02604 -0.31829 -0.02552 -0.31643 C -0.025 -0.31505 -0.02435 -0.31389 -0.02396 -0.31227 C -0.02357 -0.31111 -0.02331 -0.30972 -0.02318 -0.3081 C -0.02253 -0.30463 -0.0224 -0.30069 -0.02161 -0.29699 C -0.01966 -0.28843 -0.02031 -0.29259 -0.01927 -0.28449 C -0.01901 -0.27477 -0.01862 -0.26528 -0.01849 -0.25532 C -0.0181 -0.23935 -0.0181 -0.22292 -0.01771 -0.20671 C -0.01758 -0.20162 -0.01745 -0.19653 -0.01693 -0.19143 C -0.01667 -0.18912 -0.01575 -0.18704 -0.01536 -0.18449 C -0.01497 -0.18287 -0.01484 -0.18079 -0.01458 -0.17893 C -0.01432 -0.17755 -0.01393 -0.17639 -0.0138 -0.17477 C -0.01341 -0.17268 -0.01341 -0.17014 -0.01302 -0.16782 C -0.00807 -0.13866 -0.01367 -0.17569 -0.01068 -0.15671 C -0.01042 -0.15509 -0.01016 -0.15301 -0.0099 -0.15116 C -0.00963 -0.14977 -0.00924 -0.14861 -0.00911 -0.14699 C -0.00872 -0.14491 -0.00872 -0.14236 -0.00833 -0.14005 C -0.00794 -0.13819 -0.00716 -0.13657 -0.00677 -0.13449 C -0.00456 -0.1243 -0.00755 -0.13333 -0.00443 -0.12477 C -0.00417 -0.12245 -0.00404 -0.12014 -0.00365 -0.11782 C -0.00325 -0.11597 -0.00221 -0.11435 -0.00208 -0.11227 C -0.00143 -0.10648 -0.00156 -0.10023 -0.0013 -0.09421 C -0.00156 -0.08819 -0.00169 -0.08218 -0.00208 -0.07616 C -0.00221 -0.07384 -0.0026 -0.07176 -0.00286 -0.06921 C -0.00312 -0.0662 -0.00338 -0.06273 -0.00365 -0.05949 C -0.00338 -0.05162 -0.00299 -0.02731 -0.00208 -0.01643 C -0.00169 -0.01157 -0.00091 -0.01273 0.00026 -0.0081 C 0.00143 -0.00417 0.00104 -0.00301 0.00104 0.00162 " pathEditMode="relative" ptsTypes="AAAAAAAAAAAAAAAAAAAAAAAAAAAAAAAAAAAAAAAAAAAAAAAAAAAAAAAAAAAA">
                                      <p:cBhvr>
                                        <p:cTn id="33" dur="1500" fill="hold"/>
                                        <p:tgtEl>
                                          <p:spTgt spid="1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Lst>
  </p:timing>
  <p:extLst>
    <p:ext uri="{6950BFC3-D8DA-4A85-94F7-54DA5524770B}">
      <p188:commentRel xmlns:p188="http://schemas.microsoft.com/office/powerpoint/2018/8/main" r:id="rId3"/>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84661-CCB7-D63E-724F-BD3B55EB97FC}"/>
              </a:ext>
            </a:extLst>
          </p:cNvPr>
          <p:cNvSpPr>
            <a:spLocks noGrp="1"/>
          </p:cNvSpPr>
          <p:nvPr>
            <p:ph type="title"/>
          </p:nvPr>
        </p:nvSpPr>
        <p:spPr/>
        <p:txBody>
          <a:bodyPr/>
          <a:lstStyle/>
          <a:p>
            <a:r>
              <a:rPr lang="en-US"/>
              <a:t>Backwashing</a:t>
            </a:r>
          </a:p>
        </p:txBody>
      </p:sp>
      <p:sp>
        <p:nvSpPr>
          <p:cNvPr id="3" name="Content Placeholder 2">
            <a:extLst>
              <a:ext uri="{FF2B5EF4-FFF2-40B4-BE49-F238E27FC236}">
                <a16:creationId xmlns:a16="http://schemas.microsoft.com/office/drawing/2014/main" id="{8D6BB4BE-487E-463B-7D05-A815653B3908}"/>
              </a:ext>
            </a:extLst>
          </p:cNvPr>
          <p:cNvSpPr>
            <a:spLocks noGrp="1"/>
          </p:cNvSpPr>
          <p:nvPr>
            <p:ph idx="1"/>
          </p:nvPr>
        </p:nvSpPr>
        <p:spPr/>
        <p:txBody>
          <a:bodyPr vert="horz" lIns="91440" tIns="45720" rIns="91440" bIns="45720" rtlCol="0" anchor="t">
            <a:normAutofit/>
          </a:bodyPr>
          <a:lstStyle/>
          <a:p>
            <a:r>
              <a:rPr lang="en-US" kern="100">
                <a:cs typeface="Times New Roman"/>
              </a:rPr>
              <a:t>Process of reversing the flow of water through the filter media to remove entrapped solids</a:t>
            </a:r>
          </a:p>
          <a:p>
            <a:endParaRPr lang="en-US" kern="100">
              <a:cs typeface="Times New Roman"/>
            </a:endParaRPr>
          </a:p>
        </p:txBody>
      </p:sp>
      <p:pic>
        <p:nvPicPr>
          <p:cNvPr id="4" name="Picture 3" descr="Diagram of a process and backwashing system&#10;&#10;AI-generated content may be incorrect.">
            <a:extLst>
              <a:ext uri="{FF2B5EF4-FFF2-40B4-BE49-F238E27FC236}">
                <a16:creationId xmlns:a16="http://schemas.microsoft.com/office/drawing/2014/main" id="{DCDF50E4-A844-4359-3531-022039A719B0}"/>
              </a:ext>
            </a:extLst>
          </p:cNvPr>
          <p:cNvPicPr>
            <a:picLocks noChangeAspect="1"/>
          </p:cNvPicPr>
          <p:nvPr/>
        </p:nvPicPr>
        <p:blipFill>
          <a:blip r:embed="rId4"/>
          <a:stretch>
            <a:fillRect/>
          </a:stretch>
        </p:blipFill>
        <p:spPr>
          <a:xfrm>
            <a:off x="2603912" y="3126804"/>
            <a:ext cx="8128001" cy="3704013"/>
          </a:xfrm>
          <a:prstGeom prst="rect">
            <a:avLst/>
          </a:prstGeom>
        </p:spPr>
      </p:pic>
      <p:sp>
        <p:nvSpPr>
          <p:cNvPr id="6" name="Slide Number Placeholder 5">
            <a:extLst>
              <a:ext uri="{FF2B5EF4-FFF2-40B4-BE49-F238E27FC236}">
                <a16:creationId xmlns:a16="http://schemas.microsoft.com/office/drawing/2014/main" id="{8A6F5FC9-2B7A-813C-F396-5A6DC9DC794F}"/>
              </a:ext>
            </a:extLst>
          </p:cNvPr>
          <p:cNvSpPr>
            <a:spLocks noGrp="1"/>
          </p:cNvSpPr>
          <p:nvPr>
            <p:ph type="sldNum" sz="quarter" idx="12"/>
          </p:nvPr>
        </p:nvSpPr>
        <p:spPr/>
        <p:txBody>
          <a:bodyPr/>
          <a:lstStyle/>
          <a:p>
            <a:fld id="{B1FE6DA9-00BB-4AA6-B864-65108A5F5295}" type="slidenum">
              <a:rPr lang="en-US" smtClean="0"/>
              <a:pPr/>
              <a:t>52</a:t>
            </a:fld>
            <a:endParaRPr lang="en-US"/>
          </a:p>
        </p:txBody>
      </p:sp>
    </p:spTree>
    <p:extLst>
      <p:ext uri="{BB962C8B-B14F-4D97-AF65-F5344CB8AC3E}">
        <p14:creationId xmlns:p14="http://schemas.microsoft.com/office/powerpoint/2010/main" val="1427521377"/>
      </p:ext>
    </p:extLst>
  </p:cSld>
  <p:clrMapOvr>
    <a:masterClrMapping/>
  </p:clrMapOvr>
  <p:extLst>
    <p:ext uri="{6950BFC3-D8DA-4A85-94F7-54DA5524770B}">
      <p188:commentRel xmlns:p188="http://schemas.microsoft.com/office/powerpoint/2018/8/main" r:id="rId3"/>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EA72D-B5FC-40FB-8B7E-7E7E6CCDF0A3}"/>
              </a:ext>
            </a:extLst>
          </p:cNvPr>
          <p:cNvSpPr>
            <a:spLocks noGrp="1"/>
          </p:cNvSpPr>
          <p:nvPr>
            <p:ph type="title"/>
          </p:nvPr>
        </p:nvSpPr>
        <p:spPr/>
        <p:txBody>
          <a:bodyPr/>
          <a:lstStyle/>
          <a:p>
            <a:r>
              <a:rPr lang="en-US" dirty="0"/>
              <a:t>Backwashing Video</a:t>
            </a:r>
          </a:p>
        </p:txBody>
      </p:sp>
      <p:sp>
        <p:nvSpPr>
          <p:cNvPr id="3" name="Content Placeholder 2">
            <a:extLst>
              <a:ext uri="{FF2B5EF4-FFF2-40B4-BE49-F238E27FC236}">
                <a16:creationId xmlns:a16="http://schemas.microsoft.com/office/drawing/2014/main" id="{A4DAF839-2818-B5D7-9090-B7D3B2A532CB}"/>
              </a:ext>
            </a:extLst>
          </p:cNvPr>
          <p:cNvSpPr>
            <a:spLocks noGrp="1"/>
          </p:cNvSpPr>
          <p:nvPr>
            <p:ph idx="1"/>
          </p:nvPr>
        </p:nvSpPr>
        <p:spPr/>
        <p:txBody>
          <a:bodyPr anchor="ctr" anchorCtr="1"/>
          <a:lstStyle/>
          <a:p>
            <a:pPr marL="0" indent="0" algn="ctr">
              <a:buNone/>
            </a:pPr>
            <a:r>
              <a:rPr lang="en-US" dirty="0">
                <a:hlinkClick r:id="rId2"/>
              </a:rPr>
              <a:t>Backwashing Video - </a:t>
            </a:r>
            <a:r>
              <a:rPr lang="en-US" dirty="0" err="1">
                <a:hlinkClick r:id="rId2"/>
              </a:rPr>
              <a:t>Youtube</a:t>
            </a:r>
            <a:endParaRPr lang="en-US" dirty="0"/>
          </a:p>
        </p:txBody>
      </p:sp>
      <p:sp>
        <p:nvSpPr>
          <p:cNvPr id="5" name="Slide Number Placeholder 4">
            <a:extLst>
              <a:ext uri="{FF2B5EF4-FFF2-40B4-BE49-F238E27FC236}">
                <a16:creationId xmlns:a16="http://schemas.microsoft.com/office/drawing/2014/main" id="{E48C1A35-5514-45DD-EC58-368E1C4C2FBE}"/>
              </a:ext>
            </a:extLst>
          </p:cNvPr>
          <p:cNvSpPr>
            <a:spLocks noGrp="1"/>
          </p:cNvSpPr>
          <p:nvPr>
            <p:ph type="sldNum" sz="quarter" idx="12"/>
          </p:nvPr>
        </p:nvSpPr>
        <p:spPr/>
        <p:txBody>
          <a:bodyPr/>
          <a:lstStyle/>
          <a:p>
            <a:fld id="{B1FE6DA9-00BB-4AA6-B864-65108A5F5295}" type="slidenum">
              <a:rPr lang="en-US" smtClean="0"/>
              <a:pPr/>
              <a:t>53</a:t>
            </a:fld>
            <a:endParaRPr lang="en-US"/>
          </a:p>
        </p:txBody>
      </p:sp>
    </p:spTree>
    <p:extLst>
      <p:ext uri="{BB962C8B-B14F-4D97-AF65-F5344CB8AC3E}">
        <p14:creationId xmlns:p14="http://schemas.microsoft.com/office/powerpoint/2010/main" val="37154762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4C887-015F-19E8-47A0-655416E4D66E}"/>
              </a:ext>
            </a:extLst>
          </p:cNvPr>
          <p:cNvSpPr>
            <a:spLocks noGrp="1"/>
          </p:cNvSpPr>
          <p:nvPr>
            <p:ph type="title"/>
          </p:nvPr>
        </p:nvSpPr>
        <p:spPr/>
        <p:txBody>
          <a:bodyPr/>
          <a:lstStyle/>
          <a:p>
            <a:r>
              <a:rPr lang="en-US" dirty="0"/>
              <a:t>Group Discussion</a:t>
            </a:r>
          </a:p>
        </p:txBody>
      </p:sp>
      <p:sp>
        <p:nvSpPr>
          <p:cNvPr id="3" name="Content Placeholder 2">
            <a:extLst>
              <a:ext uri="{FF2B5EF4-FFF2-40B4-BE49-F238E27FC236}">
                <a16:creationId xmlns:a16="http://schemas.microsoft.com/office/drawing/2014/main" id="{4E8D32B2-D047-5C3B-8B29-31EDD1E9CD36}"/>
              </a:ext>
            </a:extLst>
          </p:cNvPr>
          <p:cNvSpPr>
            <a:spLocks noGrp="1"/>
          </p:cNvSpPr>
          <p:nvPr>
            <p:ph idx="1"/>
          </p:nvPr>
        </p:nvSpPr>
        <p:spPr/>
        <p:txBody>
          <a:bodyPr/>
          <a:lstStyle/>
          <a:p>
            <a:endParaRPr lang="en-US" dirty="0"/>
          </a:p>
          <a:p>
            <a:endParaRPr lang="en-US" dirty="0"/>
          </a:p>
          <a:p>
            <a:r>
              <a:rPr lang="en-US" dirty="0"/>
              <a:t>With the knowledge presented in the previous slides, what do you think we must still do with the water after the filters?</a:t>
            </a:r>
          </a:p>
        </p:txBody>
      </p:sp>
      <p:sp>
        <p:nvSpPr>
          <p:cNvPr id="5" name="Slide Number Placeholder 4">
            <a:extLst>
              <a:ext uri="{FF2B5EF4-FFF2-40B4-BE49-F238E27FC236}">
                <a16:creationId xmlns:a16="http://schemas.microsoft.com/office/drawing/2014/main" id="{CAB8CCD4-9D6E-F03B-78F6-A299204B5E7C}"/>
              </a:ext>
            </a:extLst>
          </p:cNvPr>
          <p:cNvSpPr>
            <a:spLocks noGrp="1"/>
          </p:cNvSpPr>
          <p:nvPr>
            <p:ph type="sldNum" sz="quarter" idx="12"/>
          </p:nvPr>
        </p:nvSpPr>
        <p:spPr/>
        <p:txBody>
          <a:bodyPr/>
          <a:lstStyle/>
          <a:p>
            <a:fld id="{B1FE6DA9-00BB-4AA6-B864-65108A5F5295}" type="slidenum">
              <a:rPr lang="en-US" smtClean="0"/>
              <a:pPr/>
              <a:t>54</a:t>
            </a:fld>
            <a:endParaRPr lang="en-US"/>
          </a:p>
        </p:txBody>
      </p:sp>
    </p:spTree>
    <p:extLst>
      <p:ext uri="{BB962C8B-B14F-4D97-AF65-F5344CB8AC3E}">
        <p14:creationId xmlns:p14="http://schemas.microsoft.com/office/powerpoint/2010/main" val="21984221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01327-66B2-FEFA-51A1-6AF4C5FADDD3}"/>
              </a:ext>
            </a:extLst>
          </p:cNvPr>
          <p:cNvSpPr>
            <a:spLocks noGrp="1"/>
          </p:cNvSpPr>
          <p:nvPr>
            <p:ph type="title"/>
          </p:nvPr>
        </p:nvSpPr>
        <p:spPr/>
        <p:txBody>
          <a:bodyPr/>
          <a:lstStyle/>
          <a:p>
            <a:r>
              <a:rPr lang="en-US"/>
              <a:t>Disinfection</a:t>
            </a:r>
          </a:p>
        </p:txBody>
      </p:sp>
      <p:pic>
        <p:nvPicPr>
          <p:cNvPr id="4" name="Content Placeholder 3" descr="A close-up of a water treatment plant&#10;&#10;AI-generated content may be incorrect.">
            <a:extLst>
              <a:ext uri="{FF2B5EF4-FFF2-40B4-BE49-F238E27FC236}">
                <a16:creationId xmlns:a16="http://schemas.microsoft.com/office/drawing/2014/main" id="{7A05F0BF-521B-5E4C-77CD-AD8E7DBBA494}"/>
              </a:ext>
            </a:extLst>
          </p:cNvPr>
          <p:cNvPicPr>
            <a:picLocks noGrp="1" noChangeAspect="1"/>
          </p:cNvPicPr>
          <p:nvPr>
            <p:ph idx="1"/>
          </p:nvPr>
        </p:nvPicPr>
        <p:blipFill>
          <a:blip r:embed="rId2"/>
          <a:stretch>
            <a:fillRect/>
          </a:stretch>
        </p:blipFill>
        <p:spPr>
          <a:xfrm>
            <a:off x="857250" y="1676276"/>
            <a:ext cx="10515600" cy="3811836"/>
          </a:xfrm>
        </p:spPr>
      </p:pic>
      <p:sp>
        <p:nvSpPr>
          <p:cNvPr id="5" name="Slide Number Placeholder 4">
            <a:extLst>
              <a:ext uri="{FF2B5EF4-FFF2-40B4-BE49-F238E27FC236}">
                <a16:creationId xmlns:a16="http://schemas.microsoft.com/office/drawing/2014/main" id="{7D415933-FC23-BED8-3F26-A5517EC65BCC}"/>
              </a:ext>
            </a:extLst>
          </p:cNvPr>
          <p:cNvSpPr>
            <a:spLocks noGrp="1"/>
          </p:cNvSpPr>
          <p:nvPr>
            <p:ph type="sldNum" sz="quarter" idx="12"/>
          </p:nvPr>
        </p:nvSpPr>
        <p:spPr/>
        <p:txBody>
          <a:bodyPr/>
          <a:lstStyle/>
          <a:p>
            <a:fld id="{B1FE6DA9-00BB-4AA6-B864-65108A5F5295}" type="slidenum">
              <a:rPr lang="en-US" smtClean="0"/>
              <a:pPr/>
              <a:t>55</a:t>
            </a:fld>
            <a:endParaRPr lang="en-US"/>
          </a:p>
        </p:txBody>
      </p:sp>
    </p:spTree>
    <p:extLst>
      <p:ext uri="{BB962C8B-B14F-4D97-AF65-F5344CB8AC3E}">
        <p14:creationId xmlns:p14="http://schemas.microsoft.com/office/powerpoint/2010/main" val="19390123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B0708-0196-EEB3-4F0A-878E4E5E4A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F4A726-1AB1-1DA2-8AA3-24E2E8AA65F7}"/>
              </a:ext>
            </a:extLst>
          </p:cNvPr>
          <p:cNvSpPr>
            <a:spLocks noGrp="1"/>
          </p:cNvSpPr>
          <p:nvPr>
            <p:ph type="title"/>
          </p:nvPr>
        </p:nvSpPr>
        <p:spPr/>
        <p:txBody>
          <a:bodyPr/>
          <a:lstStyle/>
          <a:p>
            <a:r>
              <a:rPr lang="en-US"/>
              <a:t>Disinfection</a:t>
            </a:r>
          </a:p>
        </p:txBody>
      </p:sp>
      <p:sp>
        <p:nvSpPr>
          <p:cNvPr id="3" name="Content Placeholder 2">
            <a:extLst>
              <a:ext uri="{FF2B5EF4-FFF2-40B4-BE49-F238E27FC236}">
                <a16:creationId xmlns:a16="http://schemas.microsoft.com/office/drawing/2014/main" id="{B4F67C99-2E9D-8072-29F2-60EC3F03E859}"/>
              </a:ext>
            </a:extLst>
          </p:cNvPr>
          <p:cNvSpPr>
            <a:spLocks noGrp="1"/>
          </p:cNvSpPr>
          <p:nvPr>
            <p:ph idx="1"/>
          </p:nvPr>
        </p:nvSpPr>
        <p:spPr>
          <a:xfrm>
            <a:off x="838200" y="1825625"/>
            <a:ext cx="10515600" cy="3746500"/>
          </a:xfrm>
        </p:spPr>
        <p:txBody>
          <a:bodyPr>
            <a:normAutofit fontScale="92500"/>
          </a:bodyPr>
          <a:lstStyle/>
          <a:p>
            <a:r>
              <a:rPr lang="en-US" kern="100" dirty="0">
                <a:effectLst/>
                <a:latin typeface="Aptos" panose="020B0004020202020204" pitchFamily="34" charset="0"/>
                <a:ea typeface="Aptos" panose="020B0004020202020204" pitchFamily="34" charset="0"/>
                <a:cs typeface="Times New Roman" panose="02020603050405020304" pitchFamily="18" charset="0"/>
              </a:rPr>
              <a:t>After being ran through the filter, free chlorine is greatly reduced. This is caused by natural oxidization of metals in the sed basin, reaction with microorganisms, or even the carbon in the filter itself. Therefore, we must bump the chlorine residual back up to ensure that the water in the distribution system has sufficient residual and can ensure we have deactivated all the microorganisms in the water. </a:t>
            </a:r>
          </a:p>
          <a:p>
            <a:endParaRPr lang="en-US" dirty="0"/>
          </a:p>
          <a:p>
            <a:r>
              <a:rPr lang="en-US" dirty="0"/>
              <a:t>Water is then transferred to finished water storage where High-Service Pumps transfer it to the distribution system</a:t>
            </a:r>
          </a:p>
        </p:txBody>
      </p:sp>
      <p:sp>
        <p:nvSpPr>
          <p:cNvPr id="5" name="Slide Number Placeholder 4">
            <a:extLst>
              <a:ext uri="{FF2B5EF4-FFF2-40B4-BE49-F238E27FC236}">
                <a16:creationId xmlns:a16="http://schemas.microsoft.com/office/drawing/2014/main" id="{15C381F8-CCE9-360D-36C2-1C3D5D0EA7AF}"/>
              </a:ext>
            </a:extLst>
          </p:cNvPr>
          <p:cNvSpPr>
            <a:spLocks noGrp="1"/>
          </p:cNvSpPr>
          <p:nvPr>
            <p:ph type="sldNum" sz="quarter" idx="12"/>
          </p:nvPr>
        </p:nvSpPr>
        <p:spPr/>
        <p:txBody>
          <a:bodyPr/>
          <a:lstStyle/>
          <a:p>
            <a:fld id="{B1FE6DA9-00BB-4AA6-B864-65108A5F5295}" type="slidenum">
              <a:rPr lang="en-US" smtClean="0"/>
              <a:pPr/>
              <a:t>56</a:t>
            </a:fld>
            <a:endParaRPr lang="en-US"/>
          </a:p>
        </p:txBody>
      </p:sp>
    </p:spTree>
    <p:extLst>
      <p:ext uri="{BB962C8B-B14F-4D97-AF65-F5344CB8AC3E}">
        <p14:creationId xmlns:p14="http://schemas.microsoft.com/office/powerpoint/2010/main" val="37634994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B818E-53E4-BDEE-BD00-625C57D7C4C4}"/>
              </a:ext>
            </a:extLst>
          </p:cNvPr>
          <p:cNvSpPr>
            <a:spLocks noGrp="1"/>
          </p:cNvSpPr>
          <p:nvPr>
            <p:ph type="title"/>
          </p:nvPr>
        </p:nvSpPr>
        <p:spPr/>
        <p:txBody>
          <a:bodyPr/>
          <a:lstStyle/>
          <a:p>
            <a:r>
              <a:rPr lang="en-US" dirty="0"/>
              <a:t>Disinfection By-products</a:t>
            </a:r>
          </a:p>
        </p:txBody>
      </p:sp>
      <p:pic>
        <p:nvPicPr>
          <p:cNvPr id="1026" name="Picture 2" descr="Facts and Truth About Drinking Water Disinfection By-products">
            <a:extLst>
              <a:ext uri="{FF2B5EF4-FFF2-40B4-BE49-F238E27FC236}">
                <a16:creationId xmlns:a16="http://schemas.microsoft.com/office/drawing/2014/main" id="{AC036538-983C-5F66-599B-FD4A8F608BB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88639" y="2483106"/>
            <a:ext cx="5808633" cy="215403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5975B319-09A3-B1C1-8198-A025FCBEF845}"/>
              </a:ext>
            </a:extLst>
          </p:cNvPr>
          <p:cNvSpPr>
            <a:spLocks noGrp="1"/>
          </p:cNvSpPr>
          <p:nvPr>
            <p:ph type="sldNum" sz="quarter" idx="12"/>
          </p:nvPr>
        </p:nvSpPr>
        <p:spPr/>
        <p:txBody>
          <a:bodyPr/>
          <a:lstStyle/>
          <a:p>
            <a:fld id="{B1FE6DA9-00BB-4AA6-B864-65108A5F5295}" type="slidenum">
              <a:rPr lang="en-US" smtClean="0"/>
              <a:pPr/>
              <a:t>57</a:t>
            </a:fld>
            <a:endParaRPr lang="en-US"/>
          </a:p>
        </p:txBody>
      </p:sp>
    </p:spTree>
    <p:extLst>
      <p:ext uri="{BB962C8B-B14F-4D97-AF65-F5344CB8AC3E}">
        <p14:creationId xmlns:p14="http://schemas.microsoft.com/office/powerpoint/2010/main" val="4319922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formation and Frequently Asked Questions about Disinfection ...">
            <a:extLst>
              <a:ext uri="{FF2B5EF4-FFF2-40B4-BE49-F238E27FC236}">
                <a16:creationId xmlns:a16="http://schemas.microsoft.com/office/drawing/2014/main" id="{EFFEDD2E-D4F3-D37D-3360-1732B7B37879}"/>
              </a:ext>
            </a:extLst>
          </p:cNvPr>
          <p:cNvPicPr>
            <a:picLocks noGrp="1" noChangeAspect="1" noChangeArrowheads="1"/>
          </p:cNvPicPr>
          <p:nvPr>
            <p:ph idx="1"/>
          </p:nvPr>
        </p:nvPicPr>
        <p:blipFill>
          <a:blip r:embed="rId2">
            <a:clrChange>
              <a:clrFrom>
                <a:srgbClr val="E5F5FE"/>
              </a:clrFrom>
              <a:clrTo>
                <a:srgbClr val="E5F5FE">
                  <a:alpha val="0"/>
                </a:srgbClr>
              </a:clrTo>
            </a:clrChange>
            <a:extLst>
              <a:ext uri="{28A0092B-C50C-407E-A947-70E740481C1C}">
                <a14:useLocalDpi xmlns:a14="http://schemas.microsoft.com/office/drawing/2010/main" val="0"/>
              </a:ext>
            </a:extLst>
          </a:blip>
          <a:srcRect/>
          <a:stretch>
            <a:fillRect/>
          </a:stretch>
        </p:blipFill>
        <p:spPr bwMode="auto">
          <a:xfrm>
            <a:off x="1168569" y="348197"/>
            <a:ext cx="9854862" cy="526747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6A265724-8DE2-681D-E92F-DCA3576FEFE9}"/>
              </a:ext>
            </a:extLst>
          </p:cNvPr>
          <p:cNvSpPr>
            <a:spLocks noGrp="1"/>
          </p:cNvSpPr>
          <p:nvPr>
            <p:ph type="sldNum" sz="quarter" idx="12"/>
          </p:nvPr>
        </p:nvSpPr>
        <p:spPr/>
        <p:txBody>
          <a:bodyPr/>
          <a:lstStyle/>
          <a:p>
            <a:fld id="{B1FE6DA9-00BB-4AA6-B864-65108A5F5295}" type="slidenum">
              <a:rPr lang="en-US" smtClean="0"/>
              <a:pPr/>
              <a:t>58</a:t>
            </a:fld>
            <a:endParaRPr lang="en-US"/>
          </a:p>
        </p:txBody>
      </p:sp>
    </p:spTree>
    <p:extLst>
      <p:ext uri="{BB962C8B-B14F-4D97-AF65-F5344CB8AC3E}">
        <p14:creationId xmlns:p14="http://schemas.microsoft.com/office/powerpoint/2010/main" val="38170778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A22BD-8E06-A0AC-12D4-896E1EE79BDE}"/>
              </a:ext>
            </a:extLst>
          </p:cNvPr>
          <p:cNvSpPr>
            <a:spLocks noGrp="1"/>
          </p:cNvSpPr>
          <p:nvPr>
            <p:ph type="title"/>
          </p:nvPr>
        </p:nvSpPr>
        <p:spPr/>
        <p:txBody>
          <a:bodyPr/>
          <a:lstStyle/>
          <a:p>
            <a:r>
              <a:rPr lang="en-US"/>
              <a:t>Disinfection/Chlorination</a:t>
            </a:r>
          </a:p>
        </p:txBody>
      </p:sp>
      <p:sp>
        <p:nvSpPr>
          <p:cNvPr id="3" name="Content Placeholder 2">
            <a:extLst>
              <a:ext uri="{FF2B5EF4-FFF2-40B4-BE49-F238E27FC236}">
                <a16:creationId xmlns:a16="http://schemas.microsoft.com/office/drawing/2014/main" id="{95149CEE-5A1C-4361-F457-F1537A17C61E}"/>
              </a:ext>
            </a:extLst>
          </p:cNvPr>
          <p:cNvSpPr>
            <a:spLocks noGrp="1"/>
          </p:cNvSpPr>
          <p:nvPr>
            <p:ph idx="1"/>
          </p:nvPr>
        </p:nvSpPr>
        <p:spPr/>
        <p:txBody>
          <a:bodyPr>
            <a:normAutofit/>
          </a:bodyPr>
          <a:lstStyle/>
          <a:p>
            <a:endParaRPr lang="en-US"/>
          </a:p>
          <a:p>
            <a:r>
              <a:rPr lang="en-US"/>
              <a:t>At the plant, we measure </a:t>
            </a:r>
            <a:r>
              <a:rPr lang="en-US" b="1"/>
              <a:t>FREE</a:t>
            </a:r>
            <a:r>
              <a:rPr lang="en-US"/>
              <a:t> Chlorine</a:t>
            </a:r>
          </a:p>
          <a:p>
            <a:pPr marL="0" indent="0">
              <a:buNone/>
            </a:pPr>
            <a:r>
              <a:rPr lang="en-US"/>
              <a:t>Free Chlorine is the amount of chlorine readily available to disinfect bacteria or other contaminants in the water</a:t>
            </a:r>
          </a:p>
          <a:p>
            <a:pPr marL="0" indent="0">
              <a:buNone/>
            </a:pPr>
            <a:endParaRPr lang="en-US"/>
          </a:p>
          <a:p>
            <a:r>
              <a:rPr lang="en-US"/>
              <a:t>In the Distribution system, we measure </a:t>
            </a:r>
            <a:r>
              <a:rPr lang="en-US" b="1"/>
              <a:t>TOTAL </a:t>
            </a:r>
            <a:r>
              <a:rPr lang="en-US"/>
              <a:t>chlorine</a:t>
            </a:r>
          </a:p>
          <a:p>
            <a:pPr marL="0" indent="0">
              <a:buNone/>
            </a:pPr>
            <a:r>
              <a:rPr lang="en-US"/>
              <a:t>Total chlorine is the combination of free chlorine and combined chlorine (Chloramines)</a:t>
            </a:r>
          </a:p>
        </p:txBody>
      </p:sp>
      <p:sp>
        <p:nvSpPr>
          <p:cNvPr id="5" name="Slide Number Placeholder 4">
            <a:extLst>
              <a:ext uri="{FF2B5EF4-FFF2-40B4-BE49-F238E27FC236}">
                <a16:creationId xmlns:a16="http://schemas.microsoft.com/office/drawing/2014/main" id="{F07D6C2A-411A-663C-84BA-7661AA7E1AD2}"/>
              </a:ext>
            </a:extLst>
          </p:cNvPr>
          <p:cNvSpPr>
            <a:spLocks noGrp="1"/>
          </p:cNvSpPr>
          <p:nvPr>
            <p:ph type="sldNum" sz="quarter" idx="12"/>
          </p:nvPr>
        </p:nvSpPr>
        <p:spPr/>
        <p:txBody>
          <a:bodyPr/>
          <a:lstStyle/>
          <a:p>
            <a:fld id="{B1FE6DA9-00BB-4AA6-B864-65108A5F5295}" type="slidenum">
              <a:rPr lang="en-US" smtClean="0"/>
              <a:pPr/>
              <a:t>59</a:t>
            </a:fld>
            <a:endParaRPr lang="en-US"/>
          </a:p>
        </p:txBody>
      </p:sp>
    </p:spTree>
    <p:extLst>
      <p:ext uri="{BB962C8B-B14F-4D97-AF65-F5344CB8AC3E}">
        <p14:creationId xmlns:p14="http://schemas.microsoft.com/office/powerpoint/2010/main" val="3714945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FD0EA-FC1D-5E2C-A9FC-B779C2733771}"/>
              </a:ext>
            </a:extLst>
          </p:cNvPr>
          <p:cNvSpPr>
            <a:spLocks noGrp="1"/>
          </p:cNvSpPr>
          <p:nvPr>
            <p:ph type="title"/>
          </p:nvPr>
        </p:nvSpPr>
        <p:spPr/>
        <p:txBody>
          <a:bodyPr/>
          <a:lstStyle/>
          <a:p>
            <a:r>
              <a:rPr lang="en-US"/>
              <a:t>What are the responsibilities of an operator?</a:t>
            </a:r>
          </a:p>
        </p:txBody>
      </p:sp>
      <p:sp>
        <p:nvSpPr>
          <p:cNvPr id="3" name="Content Placeholder 2">
            <a:extLst>
              <a:ext uri="{FF2B5EF4-FFF2-40B4-BE49-F238E27FC236}">
                <a16:creationId xmlns:a16="http://schemas.microsoft.com/office/drawing/2014/main" id="{613FAE7D-0E04-0D24-58A1-C5D6E3DBD3AA}"/>
              </a:ext>
            </a:extLst>
          </p:cNvPr>
          <p:cNvSpPr>
            <a:spLocks noGrp="1"/>
          </p:cNvSpPr>
          <p:nvPr>
            <p:ph idx="1"/>
          </p:nvPr>
        </p:nvSpPr>
        <p:spPr/>
        <p:txBody>
          <a:bodyPr/>
          <a:lstStyle/>
          <a:p>
            <a:r>
              <a:rPr lang="en-US"/>
              <a:t>Provide </a:t>
            </a:r>
            <a:r>
              <a:rPr lang="en-US" b="1"/>
              <a:t>Clean, Safe</a:t>
            </a:r>
            <a:r>
              <a:rPr lang="en-US"/>
              <a:t> drinking water to meet the system’s demands</a:t>
            </a:r>
          </a:p>
          <a:p>
            <a:endParaRPr lang="en-US"/>
          </a:p>
          <a:p>
            <a:r>
              <a:rPr lang="en-US"/>
              <a:t>Provide an aesthetically pleasing quality of water to the customers</a:t>
            </a:r>
          </a:p>
          <a:p>
            <a:pPr lvl="1"/>
            <a:r>
              <a:rPr lang="en-US"/>
              <a:t>Free of floating particles (turbidity) and palatable</a:t>
            </a:r>
          </a:p>
          <a:p>
            <a:pPr lvl="1"/>
            <a:r>
              <a:rPr lang="en-US"/>
              <a:t>Taste and Odors not present in the water</a:t>
            </a:r>
          </a:p>
        </p:txBody>
      </p:sp>
      <p:sp>
        <p:nvSpPr>
          <p:cNvPr id="5" name="Slide Number Placeholder 4">
            <a:extLst>
              <a:ext uri="{FF2B5EF4-FFF2-40B4-BE49-F238E27FC236}">
                <a16:creationId xmlns:a16="http://schemas.microsoft.com/office/drawing/2014/main" id="{CDBAF0DD-F509-DBAD-E54A-CA58D0C88365}"/>
              </a:ext>
            </a:extLst>
          </p:cNvPr>
          <p:cNvSpPr>
            <a:spLocks noGrp="1"/>
          </p:cNvSpPr>
          <p:nvPr>
            <p:ph type="sldNum" sz="quarter" idx="12"/>
          </p:nvPr>
        </p:nvSpPr>
        <p:spPr/>
        <p:txBody>
          <a:bodyPr/>
          <a:lstStyle/>
          <a:p>
            <a:fld id="{B1FE6DA9-00BB-4AA6-B864-65108A5F5295}" type="slidenum">
              <a:rPr lang="en-US" smtClean="0"/>
              <a:pPr/>
              <a:t>6</a:t>
            </a:fld>
            <a:endParaRPr lang="en-US"/>
          </a:p>
        </p:txBody>
      </p:sp>
    </p:spTree>
    <p:extLst>
      <p:ext uri="{BB962C8B-B14F-4D97-AF65-F5344CB8AC3E}">
        <p14:creationId xmlns:p14="http://schemas.microsoft.com/office/powerpoint/2010/main" val="7058560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6172F-64D6-E2DD-287E-1A1713F17700}"/>
              </a:ext>
            </a:extLst>
          </p:cNvPr>
          <p:cNvSpPr>
            <a:spLocks noGrp="1"/>
          </p:cNvSpPr>
          <p:nvPr>
            <p:ph type="title"/>
          </p:nvPr>
        </p:nvSpPr>
        <p:spPr/>
        <p:txBody>
          <a:bodyPr/>
          <a:lstStyle/>
          <a:p>
            <a:r>
              <a:rPr lang="en-US"/>
              <a:t>Breakpoint Chlorination</a:t>
            </a:r>
          </a:p>
        </p:txBody>
      </p:sp>
      <p:sp>
        <p:nvSpPr>
          <p:cNvPr id="3" name="Content Placeholder 2">
            <a:extLst>
              <a:ext uri="{FF2B5EF4-FFF2-40B4-BE49-F238E27FC236}">
                <a16:creationId xmlns:a16="http://schemas.microsoft.com/office/drawing/2014/main" id="{C546E6EA-0D12-018B-F8C0-8D00B9C849ED}"/>
              </a:ext>
            </a:extLst>
          </p:cNvPr>
          <p:cNvSpPr>
            <a:spLocks noGrp="1"/>
          </p:cNvSpPr>
          <p:nvPr>
            <p:ph idx="1"/>
          </p:nvPr>
        </p:nvSpPr>
        <p:spPr>
          <a:xfrm>
            <a:off x="838200" y="1825625"/>
            <a:ext cx="10515600" cy="3765550"/>
          </a:xfrm>
        </p:spPr>
        <p:txBody>
          <a:bodyPr>
            <a:normAutofit fontScale="92500" lnSpcReduction="20000"/>
          </a:bodyPr>
          <a:lstStyle/>
          <a:p>
            <a:pPr marL="0" indent="0">
              <a:buNone/>
            </a:pPr>
            <a:endParaRPr lang="en-US" dirty="0"/>
          </a:p>
          <a:p>
            <a:pPr marL="0" indent="0">
              <a:buNone/>
            </a:pPr>
            <a:endParaRPr lang="en-US" dirty="0"/>
          </a:p>
          <a:p>
            <a:pPr marL="0" indent="0">
              <a:buNone/>
            </a:pPr>
            <a:r>
              <a:rPr lang="en-US" dirty="0"/>
              <a:t>Breakpoint chlorination is the point at which enough chlorine has been added to water to satisfy its disinfection demand</a:t>
            </a:r>
          </a:p>
          <a:p>
            <a:pPr marL="0" indent="0">
              <a:buNone/>
            </a:pPr>
            <a:endParaRPr lang="en-US" dirty="0"/>
          </a:p>
          <a:p>
            <a:pPr marL="0" indent="0">
              <a:buNone/>
            </a:pPr>
            <a:r>
              <a:rPr lang="en-US" dirty="0"/>
              <a:t>A threshold where free chlorine exceeds levels needed to satisfy disinfection requirements</a:t>
            </a:r>
          </a:p>
          <a:p>
            <a:pPr marL="0" indent="0">
              <a:buNone/>
            </a:pPr>
            <a:endParaRPr lang="en-US" dirty="0"/>
          </a:p>
          <a:p>
            <a:pPr marL="0" indent="0">
              <a:buNone/>
            </a:pPr>
            <a:r>
              <a:rPr lang="en-US" dirty="0"/>
              <a:t>Once breakpoint is reached, you begin developing a free chlorine residual</a:t>
            </a:r>
          </a:p>
        </p:txBody>
      </p:sp>
      <p:sp>
        <p:nvSpPr>
          <p:cNvPr id="5" name="Slide Number Placeholder 4">
            <a:extLst>
              <a:ext uri="{FF2B5EF4-FFF2-40B4-BE49-F238E27FC236}">
                <a16:creationId xmlns:a16="http://schemas.microsoft.com/office/drawing/2014/main" id="{8862A1A4-0AC9-3194-FD17-51EC33AC703E}"/>
              </a:ext>
            </a:extLst>
          </p:cNvPr>
          <p:cNvSpPr>
            <a:spLocks noGrp="1"/>
          </p:cNvSpPr>
          <p:nvPr>
            <p:ph type="sldNum" sz="quarter" idx="12"/>
          </p:nvPr>
        </p:nvSpPr>
        <p:spPr/>
        <p:txBody>
          <a:bodyPr/>
          <a:lstStyle/>
          <a:p>
            <a:fld id="{B1FE6DA9-00BB-4AA6-B864-65108A5F5295}" type="slidenum">
              <a:rPr lang="en-US" smtClean="0"/>
              <a:pPr/>
              <a:t>60</a:t>
            </a:fld>
            <a:endParaRPr lang="en-US"/>
          </a:p>
        </p:txBody>
      </p:sp>
    </p:spTree>
    <p:extLst>
      <p:ext uri="{BB962C8B-B14F-4D97-AF65-F5344CB8AC3E}">
        <p14:creationId xmlns:p14="http://schemas.microsoft.com/office/powerpoint/2010/main" val="34811792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8E2EC-596D-6A9E-039C-1424093494B4}"/>
              </a:ext>
            </a:extLst>
          </p:cNvPr>
          <p:cNvSpPr>
            <a:spLocks noGrp="1"/>
          </p:cNvSpPr>
          <p:nvPr>
            <p:ph type="title"/>
          </p:nvPr>
        </p:nvSpPr>
        <p:spPr/>
        <p:txBody>
          <a:bodyPr/>
          <a:lstStyle/>
          <a:p>
            <a:r>
              <a:rPr lang="en-US"/>
              <a:t>Breakpoint Chlorination</a:t>
            </a:r>
          </a:p>
        </p:txBody>
      </p:sp>
      <p:pic>
        <p:nvPicPr>
          <p:cNvPr id="2050" name="Picture 2" descr="Pool Water Chemistry, Part 1: Pool Sanitization">
            <a:extLst>
              <a:ext uri="{FF2B5EF4-FFF2-40B4-BE49-F238E27FC236}">
                <a16:creationId xmlns:a16="http://schemas.microsoft.com/office/drawing/2014/main" id="{83337078-62DD-9199-4638-174218651DE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825956" y="1482725"/>
            <a:ext cx="6540087"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BCAAC634-BE6D-F7DF-03A1-94CDE67C2FEE}"/>
              </a:ext>
            </a:extLst>
          </p:cNvPr>
          <p:cNvSpPr>
            <a:spLocks noGrp="1"/>
          </p:cNvSpPr>
          <p:nvPr>
            <p:ph type="sldNum" sz="quarter" idx="12"/>
          </p:nvPr>
        </p:nvSpPr>
        <p:spPr/>
        <p:txBody>
          <a:bodyPr/>
          <a:lstStyle/>
          <a:p>
            <a:fld id="{B1FE6DA9-00BB-4AA6-B864-65108A5F5295}" type="slidenum">
              <a:rPr lang="en-US" smtClean="0"/>
              <a:pPr/>
              <a:t>61</a:t>
            </a:fld>
            <a:endParaRPr lang="en-US"/>
          </a:p>
        </p:txBody>
      </p:sp>
    </p:spTree>
    <p:extLst>
      <p:ext uri="{BB962C8B-B14F-4D97-AF65-F5344CB8AC3E}">
        <p14:creationId xmlns:p14="http://schemas.microsoft.com/office/powerpoint/2010/main" val="3910454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6F76B-8AF3-687A-0515-67F98137D737}"/>
              </a:ext>
            </a:extLst>
          </p:cNvPr>
          <p:cNvSpPr>
            <a:spLocks noGrp="1"/>
          </p:cNvSpPr>
          <p:nvPr>
            <p:ph type="title"/>
          </p:nvPr>
        </p:nvSpPr>
        <p:spPr/>
        <p:txBody>
          <a:bodyPr/>
          <a:lstStyle/>
          <a:p>
            <a:r>
              <a:rPr lang="en-US"/>
              <a:t>Breakpoint Chlorination</a:t>
            </a:r>
          </a:p>
        </p:txBody>
      </p:sp>
      <p:sp>
        <p:nvSpPr>
          <p:cNvPr id="3" name="Content Placeholder 2">
            <a:extLst>
              <a:ext uri="{FF2B5EF4-FFF2-40B4-BE49-F238E27FC236}">
                <a16:creationId xmlns:a16="http://schemas.microsoft.com/office/drawing/2014/main" id="{0CAC7DE3-4C8B-2994-57D3-F47C5E128749}"/>
              </a:ext>
            </a:extLst>
          </p:cNvPr>
          <p:cNvSpPr>
            <a:spLocks noGrp="1"/>
          </p:cNvSpPr>
          <p:nvPr>
            <p:ph idx="1"/>
          </p:nvPr>
        </p:nvSpPr>
        <p:spPr/>
        <p:txBody>
          <a:bodyPr>
            <a:normAutofit/>
          </a:bodyPr>
          <a:lstStyle/>
          <a:p>
            <a:pPr marL="0" indent="0">
              <a:buNone/>
            </a:pPr>
            <a:r>
              <a:rPr lang="en-US" dirty="0"/>
              <a:t>How do we determine how much chlorine to add?</a:t>
            </a:r>
          </a:p>
          <a:p>
            <a:pPr marL="0" indent="0">
              <a:buNone/>
            </a:pPr>
            <a:endParaRPr lang="en-US" dirty="0"/>
          </a:p>
          <a:p>
            <a:pPr marL="0" indent="0">
              <a:buNone/>
            </a:pPr>
            <a:r>
              <a:rPr lang="en-US" dirty="0"/>
              <a:t>Chlorine Dose = Chlorine demand (mg/L) + Chlorine residual (mg/L)</a:t>
            </a:r>
          </a:p>
          <a:p>
            <a:pPr marL="0" indent="0">
              <a:buNone/>
            </a:pPr>
            <a:endParaRPr lang="en-US" dirty="0"/>
          </a:p>
          <a:p>
            <a:pPr marL="0" indent="0">
              <a:buNone/>
            </a:pPr>
            <a:r>
              <a:rPr lang="en-US" dirty="0"/>
              <a:t>We will first determine what we want our desired residual to be.</a:t>
            </a:r>
          </a:p>
          <a:p>
            <a:pPr lvl="1"/>
            <a:r>
              <a:rPr lang="en-US" dirty="0"/>
              <a:t>Chlorine residual in the Distribution system cannot be less than 0.2 or higher than 4</a:t>
            </a:r>
          </a:p>
          <a:p>
            <a:pPr lvl="1"/>
            <a:r>
              <a:rPr lang="en-US" dirty="0"/>
              <a:t>Be mindful of this when determining where to set chlorine dose as to not have residual at the farther points in the system</a:t>
            </a:r>
          </a:p>
        </p:txBody>
      </p:sp>
      <p:sp>
        <p:nvSpPr>
          <p:cNvPr id="5" name="Slide Number Placeholder 4">
            <a:extLst>
              <a:ext uri="{FF2B5EF4-FFF2-40B4-BE49-F238E27FC236}">
                <a16:creationId xmlns:a16="http://schemas.microsoft.com/office/drawing/2014/main" id="{70AF2025-76B2-CC4C-F79E-0268879B3D4F}"/>
              </a:ext>
            </a:extLst>
          </p:cNvPr>
          <p:cNvSpPr>
            <a:spLocks noGrp="1"/>
          </p:cNvSpPr>
          <p:nvPr>
            <p:ph type="sldNum" sz="quarter" idx="12"/>
          </p:nvPr>
        </p:nvSpPr>
        <p:spPr/>
        <p:txBody>
          <a:bodyPr/>
          <a:lstStyle/>
          <a:p>
            <a:fld id="{B1FE6DA9-00BB-4AA6-B864-65108A5F5295}" type="slidenum">
              <a:rPr lang="en-US" smtClean="0"/>
              <a:pPr/>
              <a:t>62</a:t>
            </a:fld>
            <a:endParaRPr lang="en-US"/>
          </a:p>
        </p:txBody>
      </p:sp>
    </p:spTree>
    <p:extLst>
      <p:ext uri="{BB962C8B-B14F-4D97-AF65-F5344CB8AC3E}">
        <p14:creationId xmlns:p14="http://schemas.microsoft.com/office/powerpoint/2010/main" val="19370275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768B5-F149-6EAA-EB36-FF885ED22528}"/>
              </a:ext>
            </a:extLst>
          </p:cNvPr>
          <p:cNvSpPr>
            <a:spLocks noGrp="1"/>
          </p:cNvSpPr>
          <p:nvPr>
            <p:ph type="title"/>
          </p:nvPr>
        </p:nvSpPr>
        <p:spPr/>
        <p:txBody>
          <a:bodyPr/>
          <a:lstStyle/>
          <a:p>
            <a:r>
              <a:rPr lang="en-US"/>
              <a:t>Disinfection Requirements</a:t>
            </a:r>
          </a:p>
        </p:txBody>
      </p:sp>
      <p:sp>
        <p:nvSpPr>
          <p:cNvPr id="3" name="Content Placeholder 2">
            <a:extLst>
              <a:ext uri="{FF2B5EF4-FFF2-40B4-BE49-F238E27FC236}">
                <a16:creationId xmlns:a16="http://schemas.microsoft.com/office/drawing/2014/main" id="{E5263E8B-82F0-3FF5-3A57-94F223909668}"/>
              </a:ext>
            </a:extLst>
          </p:cNvPr>
          <p:cNvSpPr>
            <a:spLocks noGrp="1"/>
          </p:cNvSpPr>
          <p:nvPr>
            <p:ph idx="1"/>
          </p:nvPr>
        </p:nvSpPr>
        <p:spPr/>
        <p:txBody>
          <a:bodyPr/>
          <a:lstStyle/>
          <a:p>
            <a:r>
              <a:rPr lang="en-US"/>
              <a:t>Groundwater systems are to provide a 4-log inactivation (99.99 %)</a:t>
            </a:r>
          </a:p>
          <a:p>
            <a:endParaRPr lang="en-US"/>
          </a:p>
          <a:p>
            <a:r>
              <a:rPr lang="en-US"/>
              <a:t>Surface water and GUDI systems are to provide:</a:t>
            </a:r>
          </a:p>
          <a:p>
            <a:pPr lvl="1"/>
            <a:r>
              <a:rPr lang="en-US"/>
              <a:t>A 3-log giardia inactivation or removal</a:t>
            </a:r>
          </a:p>
          <a:p>
            <a:pPr lvl="1"/>
            <a:r>
              <a:rPr lang="en-US"/>
              <a:t>A 4-log virus inactivation or removal</a:t>
            </a:r>
          </a:p>
        </p:txBody>
      </p:sp>
      <p:sp>
        <p:nvSpPr>
          <p:cNvPr id="5" name="Slide Number Placeholder 4">
            <a:extLst>
              <a:ext uri="{FF2B5EF4-FFF2-40B4-BE49-F238E27FC236}">
                <a16:creationId xmlns:a16="http://schemas.microsoft.com/office/drawing/2014/main" id="{B750C357-0780-03EB-F3E6-CFA6AD71D857}"/>
              </a:ext>
            </a:extLst>
          </p:cNvPr>
          <p:cNvSpPr>
            <a:spLocks noGrp="1"/>
          </p:cNvSpPr>
          <p:nvPr>
            <p:ph type="sldNum" sz="quarter" idx="12"/>
          </p:nvPr>
        </p:nvSpPr>
        <p:spPr/>
        <p:txBody>
          <a:bodyPr/>
          <a:lstStyle/>
          <a:p>
            <a:fld id="{B1FE6DA9-00BB-4AA6-B864-65108A5F5295}" type="slidenum">
              <a:rPr lang="en-US" smtClean="0"/>
              <a:pPr/>
              <a:t>63</a:t>
            </a:fld>
            <a:endParaRPr lang="en-US"/>
          </a:p>
        </p:txBody>
      </p:sp>
    </p:spTree>
    <p:extLst>
      <p:ext uri="{BB962C8B-B14F-4D97-AF65-F5344CB8AC3E}">
        <p14:creationId xmlns:p14="http://schemas.microsoft.com/office/powerpoint/2010/main" val="34152285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able&#10;&#10;Description automatically generated">
            <a:extLst>
              <a:ext uri="{FF2B5EF4-FFF2-40B4-BE49-F238E27FC236}">
                <a16:creationId xmlns:a16="http://schemas.microsoft.com/office/drawing/2014/main" id="{1FCDC32F-537D-49C8-81C7-80B7A688F3F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489905" y="170925"/>
            <a:ext cx="5212190" cy="5860355"/>
          </a:xfrm>
        </p:spPr>
      </p:pic>
      <p:sp>
        <p:nvSpPr>
          <p:cNvPr id="7" name="TextBox 6">
            <a:extLst>
              <a:ext uri="{FF2B5EF4-FFF2-40B4-BE49-F238E27FC236}">
                <a16:creationId xmlns:a16="http://schemas.microsoft.com/office/drawing/2014/main" id="{60D2A520-54A1-47FD-9422-702C9BE8C79F}"/>
              </a:ext>
            </a:extLst>
          </p:cNvPr>
          <p:cNvSpPr txBox="1"/>
          <p:nvPr/>
        </p:nvSpPr>
        <p:spPr>
          <a:xfrm>
            <a:off x="8064114" y="1272472"/>
            <a:ext cx="524503" cy="276999"/>
          </a:xfrm>
          <a:prstGeom prst="rect">
            <a:avLst/>
          </a:prstGeom>
          <a:noFill/>
        </p:spPr>
        <p:txBody>
          <a:bodyPr wrap="none" rtlCol="0">
            <a:spAutoFit/>
          </a:bodyPr>
          <a:lstStyle/>
          <a:p>
            <a:r>
              <a:rPr lang="en-US" sz="1200" b="1" dirty="0">
                <a:solidFill>
                  <a:srgbClr val="FF0000"/>
                </a:solidFill>
              </a:rPr>
              <a:t>0.8%</a:t>
            </a:r>
          </a:p>
        </p:txBody>
      </p:sp>
      <p:sp>
        <p:nvSpPr>
          <p:cNvPr id="9" name="TextBox 8">
            <a:extLst>
              <a:ext uri="{FF2B5EF4-FFF2-40B4-BE49-F238E27FC236}">
                <a16:creationId xmlns:a16="http://schemas.microsoft.com/office/drawing/2014/main" id="{902249F5-9F90-4C4A-AA3C-AF111688EC74}"/>
              </a:ext>
            </a:extLst>
          </p:cNvPr>
          <p:cNvSpPr txBox="1"/>
          <p:nvPr/>
        </p:nvSpPr>
        <p:spPr>
          <a:xfrm>
            <a:off x="8051896" y="1075638"/>
            <a:ext cx="544762" cy="276999"/>
          </a:xfrm>
          <a:prstGeom prst="rect">
            <a:avLst/>
          </a:prstGeom>
          <a:noFill/>
        </p:spPr>
        <p:txBody>
          <a:bodyPr wrap="square" rtlCol="0">
            <a:spAutoFit/>
          </a:bodyPr>
          <a:lstStyle/>
          <a:p>
            <a:r>
              <a:rPr lang="en-US" sz="1200" b="1" dirty="0">
                <a:solidFill>
                  <a:srgbClr val="FF0000"/>
                </a:solidFill>
              </a:rPr>
              <a:t>0.6%</a:t>
            </a:r>
          </a:p>
        </p:txBody>
      </p:sp>
      <p:sp>
        <p:nvSpPr>
          <p:cNvPr id="11" name="TextBox 10">
            <a:extLst>
              <a:ext uri="{FF2B5EF4-FFF2-40B4-BE49-F238E27FC236}">
                <a16:creationId xmlns:a16="http://schemas.microsoft.com/office/drawing/2014/main" id="{520E5D79-89D9-43F5-8A4A-F7530A50D9F7}"/>
              </a:ext>
            </a:extLst>
          </p:cNvPr>
          <p:cNvSpPr txBox="1"/>
          <p:nvPr/>
        </p:nvSpPr>
        <p:spPr>
          <a:xfrm>
            <a:off x="8062025" y="2588796"/>
            <a:ext cx="524503" cy="276999"/>
          </a:xfrm>
          <a:prstGeom prst="rect">
            <a:avLst/>
          </a:prstGeom>
          <a:noFill/>
        </p:spPr>
        <p:txBody>
          <a:bodyPr wrap="none" rtlCol="0">
            <a:spAutoFit/>
          </a:bodyPr>
          <a:lstStyle/>
          <a:p>
            <a:r>
              <a:rPr lang="en-US" sz="1200" b="1" dirty="0">
                <a:solidFill>
                  <a:srgbClr val="FF0000"/>
                </a:solidFill>
              </a:rPr>
              <a:t>0.9%</a:t>
            </a:r>
          </a:p>
        </p:txBody>
      </p:sp>
      <p:sp>
        <p:nvSpPr>
          <p:cNvPr id="13" name="TextBox 12">
            <a:extLst>
              <a:ext uri="{FF2B5EF4-FFF2-40B4-BE49-F238E27FC236}">
                <a16:creationId xmlns:a16="http://schemas.microsoft.com/office/drawing/2014/main" id="{C3F74621-7D80-4569-BDA5-BCE8782FB6C2}"/>
              </a:ext>
            </a:extLst>
          </p:cNvPr>
          <p:cNvSpPr txBox="1"/>
          <p:nvPr/>
        </p:nvSpPr>
        <p:spPr>
          <a:xfrm>
            <a:off x="8062025" y="3112134"/>
            <a:ext cx="606256" cy="276999"/>
          </a:xfrm>
          <a:prstGeom prst="rect">
            <a:avLst/>
          </a:prstGeom>
          <a:noFill/>
        </p:spPr>
        <p:txBody>
          <a:bodyPr wrap="none" rtlCol="0">
            <a:spAutoFit/>
          </a:bodyPr>
          <a:lstStyle/>
          <a:p>
            <a:r>
              <a:rPr lang="en-US" sz="1200" b="1" dirty="0">
                <a:solidFill>
                  <a:srgbClr val="FF0000"/>
                </a:solidFill>
              </a:rPr>
              <a:t>97.2%</a:t>
            </a:r>
          </a:p>
        </p:txBody>
      </p:sp>
      <p:sp>
        <p:nvSpPr>
          <p:cNvPr id="15" name="TextBox 14">
            <a:extLst>
              <a:ext uri="{FF2B5EF4-FFF2-40B4-BE49-F238E27FC236}">
                <a16:creationId xmlns:a16="http://schemas.microsoft.com/office/drawing/2014/main" id="{D1DF2E14-A8F5-48A1-8326-7C68C2C54833}"/>
              </a:ext>
            </a:extLst>
          </p:cNvPr>
          <p:cNvSpPr txBox="1"/>
          <p:nvPr/>
        </p:nvSpPr>
        <p:spPr>
          <a:xfrm>
            <a:off x="8102900" y="4263062"/>
            <a:ext cx="524503" cy="276999"/>
          </a:xfrm>
          <a:prstGeom prst="rect">
            <a:avLst/>
          </a:prstGeom>
          <a:noFill/>
        </p:spPr>
        <p:txBody>
          <a:bodyPr wrap="none" rtlCol="0">
            <a:spAutoFit/>
          </a:bodyPr>
          <a:lstStyle/>
          <a:p>
            <a:r>
              <a:rPr lang="en-US" sz="1200" b="1" dirty="0">
                <a:solidFill>
                  <a:srgbClr val="FF0000"/>
                </a:solidFill>
              </a:rPr>
              <a:t>0.1%</a:t>
            </a:r>
          </a:p>
        </p:txBody>
      </p:sp>
      <p:sp>
        <p:nvSpPr>
          <p:cNvPr id="16" name="TextBox 15">
            <a:extLst>
              <a:ext uri="{FF2B5EF4-FFF2-40B4-BE49-F238E27FC236}">
                <a16:creationId xmlns:a16="http://schemas.microsoft.com/office/drawing/2014/main" id="{557CC673-B581-43EC-BE54-15A93A4379AE}"/>
              </a:ext>
            </a:extLst>
          </p:cNvPr>
          <p:cNvSpPr txBox="1"/>
          <p:nvPr/>
        </p:nvSpPr>
        <p:spPr>
          <a:xfrm>
            <a:off x="8102901" y="4068334"/>
            <a:ext cx="524503" cy="276999"/>
          </a:xfrm>
          <a:prstGeom prst="rect">
            <a:avLst/>
          </a:prstGeom>
          <a:noFill/>
        </p:spPr>
        <p:txBody>
          <a:bodyPr wrap="none" rtlCol="0">
            <a:spAutoFit/>
          </a:bodyPr>
          <a:lstStyle/>
          <a:p>
            <a:r>
              <a:rPr lang="en-US" sz="1200" b="1" dirty="0">
                <a:solidFill>
                  <a:srgbClr val="FF0000"/>
                </a:solidFill>
              </a:rPr>
              <a:t>0.4%</a:t>
            </a:r>
          </a:p>
        </p:txBody>
      </p:sp>
      <p:cxnSp>
        <p:nvCxnSpPr>
          <p:cNvPr id="20" name="Straight Arrow Connector 19">
            <a:extLst>
              <a:ext uri="{FF2B5EF4-FFF2-40B4-BE49-F238E27FC236}">
                <a16:creationId xmlns:a16="http://schemas.microsoft.com/office/drawing/2014/main" id="{A06B5397-7C82-453B-BAA2-0170D5E6DCEE}"/>
              </a:ext>
            </a:extLst>
          </p:cNvPr>
          <p:cNvCxnSpPr>
            <a:cxnSpLocks/>
          </p:cNvCxnSpPr>
          <p:nvPr/>
        </p:nvCxnSpPr>
        <p:spPr>
          <a:xfrm flipH="1" flipV="1">
            <a:off x="9035982" y="5076852"/>
            <a:ext cx="575034" cy="2190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E6E55EBC-AD70-40FF-B9D3-18AA398331C7}"/>
              </a:ext>
            </a:extLst>
          </p:cNvPr>
          <p:cNvSpPr txBox="1"/>
          <p:nvPr/>
        </p:nvSpPr>
        <p:spPr>
          <a:xfrm>
            <a:off x="9611016" y="5153298"/>
            <a:ext cx="2768749" cy="646331"/>
          </a:xfrm>
          <a:prstGeom prst="rect">
            <a:avLst/>
          </a:prstGeom>
          <a:noFill/>
        </p:spPr>
        <p:txBody>
          <a:bodyPr wrap="square" rtlCol="0">
            <a:spAutoFit/>
          </a:bodyPr>
          <a:lstStyle/>
          <a:p>
            <a:r>
              <a:rPr lang="en-US"/>
              <a:t>Chronic effects are not represented here!</a:t>
            </a:r>
          </a:p>
        </p:txBody>
      </p:sp>
      <p:sp>
        <p:nvSpPr>
          <p:cNvPr id="3" name="Slide Number Placeholder 2">
            <a:extLst>
              <a:ext uri="{FF2B5EF4-FFF2-40B4-BE49-F238E27FC236}">
                <a16:creationId xmlns:a16="http://schemas.microsoft.com/office/drawing/2014/main" id="{32AD6089-B69E-A211-18D2-24A255A62D4F}"/>
              </a:ext>
            </a:extLst>
          </p:cNvPr>
          <p:cNvSpPr>
            <a:spLocks noGrp="1"/>
          </p:cNvSpPr>
          <p:nvPr>
            <p:ph type="sldNum" sz="quarter" idx="12"/>
          </p:nvPr>
        </p:nvSpPr>
        <p:spPr/>
        <p:txBody>
          <a:bodyPr/>
          <a:lstStyle/>
          <a:p>
            <a:fld id="{B1FE6DA9-00BB-4AA6-B864-65108A5F5295}" type="slidenum">
              <a:rPr lang="en-US" smtClean="0"/>
              <a:pPr/>
              <a:t>64</a:t>
            </a:fld>
            <a:endParaRPr lang="en-US"/>
          </a:p>
        </p:txBody>
      </p:sp>
    </p:spTree>
    <p:extLst>
      <p:ext uri="{BB962C8B-B14F-4D97-AF65-F5344CB8AC3E}">
        <p14:creationId xmlns:p14="http://schemas.microsoft.com/office/powerpoint/2010/main" val="3605118818"/>
      </p:ext>
    </p:extLst>
  </p:cSld>
  <p:clrMapOvr>
    <a:masterClrMapping/>
  </p:clrMapOvr>
  <p:extLst>
    <p:ext uri="{6950BFC3-D8DA-4A85-94F7-54DA5524770B}">
      <p188:commentRel xmlns:p188="http://schemas.microsoft.com/office/powerpoint/2018/8/main" r:id="rId3"/>
    </p:ext>
  </p:extLs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56388-3281-1E25-7A74-82A364F706E7}"/>
              </a:ext>
            </a:extLst>
          </p:cNvPr>
          <p:cNvSpPr>
            <a:spLocks noGrp="1"/>
          </p:cNvSpPr>
          <p:nvPr>
            <p:ph type="title"/>
          </p:nvPr>
        </p:nvSpPr>
        <p:spPr/>
        <p:txBody>
          <a:bodyPr/>
          <a:lstStyle/>
          <a:p>
            <a:r>
              <a:rPr lang="en-US"/>
              <a:t>Groundwater Treatment</a:t>
            </a:r>
          </a:p>
        </p:txBody>
      </p:sp>
      <p:sp>
        <p:nvSpPr>
          <p:cNvPr id="3" name="Content Placeholder 2">
            <a:extLst>
              <a:ext uri="{FF2B5EF4-FFF2-40B4-BE49-F238E27FC236}">
                <a16:creationId xmlns:a16="http://schemas.microsoft.com/office/drawing/2014/main" id="{0E9E2BD5-33BE-4581-B47A-09FCC5C477C9}"/>
              </a:ext>
            </a:extLst>
          </p:cNvPr>
          <p:cNvSpPr>
            <a:spLocks noGrp="1"/>
          </p:cNvSpPr>
          <p:nvPr>
            <p:ph idx="1"/>
          </p:nvPr>
        </p:nvSpPr>
        <p:spPr/>
        <p:txBody>
          <a:bodyPr vert="horz" lIns="91440" tIns="45720" rIns="91440" bIns="45720" rtlCol="0" anchor="t">
            <a:normAutofit/>
          </a:bodyPr>
          <a:lstStyle/>
          <a:p>
            <a:r>
              <a:rPr lang="en-US"/>
              <a:t>Disinfection</a:t>
            </a:r>
          </a:p>
          <a:p>
            <a:r>
              <a:rPr lang="en-US"/>
              <a:t>Iron and Manganese Control (if needed)</a:t>
            </a:r>
          </a:p>
          <a:p>
            <a:r>
              <a:rPr lang="en-US"/>
              <a:t>Softening (if needed)</a:t>
            </a:r>
          </a:p>
        </p:txBody>
      </p:sp>
      <p:sp>
        <p:nvSpPr>
          <p:cNvPr id="5" name="Slide Number Placeholder 4">
            <a:extLst>
              <a:ext uri="{FF2B5EF4-FFF2-40B4-BE49-F238E27FC236}">
                <a16:creationId xmlns:a16="http://schemas.microsoft.com/office/drawing/2014/main" id="{F3EA44EE-85BA-B4E8-6987-5B6A0FFB5E08}"/>
              </a:ext>
            </a:extLst>
          </p:cNvPr>
          <p:cNvSpPr>
            <a:spLocks noGrp="1"/>
          </p:cNvSpPr>
          <p:nvPr>
            <p:ph type="sldNum" sz="quarter" idx="12"/>
          </p:nvPr>
        </p:nvSpPr>
        <p:spPr/>
        <p:txBody>
          <a:bodyPr/>
          <a:lstStyle/>
          <a:p>
            <a:fld id="{B1FE6DA9-00BB-4AA6-B864-65108A5F5295}" type="slidenum">
              <a:rPr lang="en-US" smtClean="0"/>
              <a:pPr/>
              <a:t>65</a:t>
            </a:fld>
            <a:endParaRPr lang="en-US"/>
          </a:p>
        </p:txBody>
      </p:sp>
    </p:spTree>
    <p:extLst>
      <p:ext uri="{BB962C8B-B14F-4D97-AF65-F5344CB8AC3E}">
        <p14:creationId xmlns:p14="http://schemas.microsoft.com/office/powerpoint/2010/main" val="2394283212"/>
      </p:ext>
    </p:extLst>
  </p:cSld>
  <p:clrMapOvr>
    <a:masterClrMapping/>
  </p:clrMapOvr>
  <p:extLst>
    <p:ext uri="{6950BFC3-D8DA-4A85-94F7-54DA5524770B}">
      <p188:commentRel xmlns:p188="http://schemas.microsoft.com/office/powerpoint/2018/8/main" r:id="rId2"/>
    </p:ext>
  </p:extLs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08A01-7A53-74FB-2967-41BF3377566B}"/>
              </a:ext>
            </a:extLst>
          </p:cNvPr>
          <p:cNvSpPr>
            <a:spLocks noGrp="1"/>
          </p:cNvSpPr>
          <p:nvPr>
            <p:ph type="title"/>
          </p:nvPr>
        </p:nvSpPr>
        <p:spPr/>
        <p:txBody>
          <a:bodyPr/>
          <a:lstStyle/>
          <a:p>
            <a:r>
              <a:rPr lang="en-US"/>
              <a:t>Water Treatment Overview</a:t>
            </a:r>
          </a:p>
        </p:txBody>
      </p:sp>
      <p:sp>
        <p:nvSpPr>
          <p:cNvPr id="3" name="Content Placeholder 2">
            <a:extLst>
              <a:ext uri="{FF2B5EF4-FFF2-40B4-BE49-F238E27FC236}">
                <a16:creationId xmlns:a16="http://schemas.microsoft.com/office/drawing/2014/main" id="{B45B555C-0E05-1B41-11D8-3A639206D540}"/>
              </a:ext>
            </a:extLst>
          </p:cNvPr>
          <p:cNvSpPr>
            <a:spLocks noGrp="1"/>
          </p:cNvSpPr>
          <p:nvPr>
            <p:ph idx="1"/>
          </p:nvPr>
        </p:nvSpPr>
        <p:spPr/>
        <p:txBody>
          <a:bodyPr/>
          <a:lstStyle/>
          <a:p>
            <a:pPr marL="0" indent="0">
              <a:buNone/>
            </a:pPr>
            <a:r>
              <a:rPr lang="en-US" dirty="0"/>
              <a:t>Water Treatment is using process controls to remove desired contaminants </a:t>
            </a:r>
          </a:p>
          <a:p>
            <a:pPr marL="0" indent="0">
              <a:buNone/>
            </a:pPr>
            <a:endParaRPr lang="en-US" dirty="0"/>
          </a:p>
          <a:p>
            <a:pPr marL="0" indent="0">
              <a:buNone/>
            </a:pPr>
            <a:r>
              <a:rPr lang="en-US" dirty="0"/>
              <a:t>To efficiently operate a plant, you must know what contaminants are present, and how concentrated is the contamination?</a:t>
            </a:r>
          </a:p>
          <a:p>
            <a:pPr marL="0" indent="0">
              <a:buNone/>
            </a:pPr>
            <a:endParaRPr lang="en-US" dirty="0"/>
          </a:p>
          <a:p>
            <a:pPr marL="0" indent="0">
              <a:buNone/>
            </a:pPr>
            <a:r>
              <a:rPr lang="en-US" dirty="0"/>
              <a:t>(</a:t>
            </a:r>
            <a:r>
              <a:rPr lang="en-US" dirty="0" err="1"/>
              <a:t>ie</a:t>
            </a:r>
            <a:r>
              <a:rPr lang="en-US" dirty="0"/>
              <a:t>. Are we oxidizing .78 mg/L of Iron or 1.57 mg/L?)</a:t>
            </a:r>
          </a:p>
        </p:txBody>
      </p:sp>
      <p:sp>
        <p:nvSpPr>
          <p:cNvPr id="5" name="Slide Number Placeholder 4">
            <a:extLst>
              <a:ext uri="{FF2B5EF4-FFF2-40B4-BE49-F238E27FC236}">
                <a16:creationId xmlns:a16="http://schemas.microsoft.com/office/drawing/2014/main" id="{5F2A2954-5AAD-5766-AB84-311FE23EEBE4}"/>
              </a:ext>
            </a:extLst>
          </p:cNvPr>
          <p:cNvSpPr>
            <a:spLocks noGrp="1"/>
          </p:cNvSpPr>
          <p:nvPr>
            <p:ph type="sldNum" sz="quarter" idx="12"/>
          </p:nvPr>
        </p:nvSpPr>
        <p:spPr/>
        <p:txBody>
          <a:bodyPr/>
          <a:lstStyle/>
          <a:p>
            <a:fld id="{B1FE6DA9-00BB-4AA6-B864-65108A5F5295}" type="slidenum">
              <a:rPr lang="en-US" smtClean="0"/>
              <a:pPr/>
              <a:t>66</a:t>
            </a:fld>
            <a:endParaRPr lang="en-US"/>
          </a:p>
        </p:txBody>
      </p:sp>
    </p:spTree>
    <p:extLst>
      <p:ext uri="{BB962C8B-B14F-4D97-AF65-F5344CB8AC3E}">
        <p14:creationId xmlns:p14="http://schemas.microsoft.com/office/powerpoint/2010/main" val="249940012"/>
      </p:ext>
    </p:extLst>
  </p:cSld>
  <p:clrMapOvr>
    <a:masterClrMapping/>
  </p:clrMapOvr>
  <p:extLst>
    <p:ext uri="{6950BFC3-D8DA-4A85-94F7-54DA5524770B}">
      <p188:commentRel xmlns:p188="http://schemas.microsoft.com/office/powerpoint/2018/8/main" r:id="rId2"/>
    </p:ext>
  </p:extLs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0086F-4047-88C8-30E9-217BCFAC9800}"/>
              </a:ext>
            </a:extLst>
          </p:cNvPr>
          <p:cNvSpPr>
            <a:spLocks noGrp="1"/>
          </p:cNvSpPr>
          <p:nvPr>
            <p:ph type="title"/>
          </p:nvPr>
        </p:nvSpPr>
        <p:spPr/>
        <p:txBody>
          <a:bodyPr/>
          <a:lstStyle/>
          <a:p>
            <a:r>
              <a:rPr lang="en-US"/>
              <a:t>Water Treatment Overview (continued)</a:t>
            </a:r>
          </a:p>
        </p:txBody>
      </p:sp>
      <p:sp>
        <p:nvSpPr>
          <p:cNvPr id="3" name="Content Placeholder 2">
            <a:extLst>
              <a:ext uri="{FF2B5EF4-FFF2-40B4-BE49-F238E27FC236}">
                <a16:creationId xmlns:a16="http://schemas.microsoft.com/office/drawing/2014/main" id="{7EDCF31A-3998-13BD-9ADA-9DB09D7B460F}"/>
              </a:ext>
            </a:extLst>
          </p:cNvPr>
          <p:cNvSpPr>
            <a:spLocks noGrp="1"/>
          </p:cNvSpPr>
          <p:nvPr>
            <p:ph idx="1"/>
          </p:nvPr>
        </p:nvSpPr>
        <p:spPr>
          <a:xfrm>
            <a:off x="838200" y="1825625"/>
            <a:ext cx="7391400" cy="3756025"/>
          </a:xfrm>
        </p:spPr>
        <p:txBody>
          <a:bodyPr>
            <a:normAutofit fontScale="92500" lnSpcReduction="20000"/>
          </a:bodyPr>
          <a:lstStyle/>
          <a:p>
            <a:pPr marL="0" indent="0">
              <a:buNone/>
            </a:pPr>
            <a:endParaRPr lang="en-US" dirty="0"/>
          </a:p>
          <a:p>
            <a:pPr marL="0" indent="0">
              <a:buNone/>
            </a:pPr>
            <a:r>
              <a:rPr lang="en-US" dirty="0"/>
              <a:t>Once we have sampled our source water, and know what treatment processes are needed to treat the water, we can pump it into our plant</a:t>
            </a:r>
          </a:p>
          <a:p>
            <a:pPr marL="0" indent="0">
              <a:buNone/>
            </a:pPr>
            <a:endParaRPr lang="en-US" dirty="0"/>
          </a:p>
          <a:p>
            <a:pPr marL="0" indent="0">
              <a:buNone/>
            </a:pPr>
            <a:r>
              <a:rPr lang="en-US" dirty="0"/>
              <a:t>At the first stage, our goal is to add coagulant, and an oxidizer if necessary </a:t>
            </a:r>
          </a:p>
          <a:p>
            <a:r>
              <a:rPr lang="en-US" dirty="0"/>
              <a:t>Sodium or Potassium Permanganate is the first chemical added, to give soluble metals more time to oxidize in the sedimentation basins</a:t>
            </a:r>
          </a:p>
        </p:txBody>
      </p:sp>
      <p:pic>
        <p:nvPicPr>
          <p:cNvPr id="2050" name="Picture 2" descr="John Straub's lecture notes">
            <a:extLst>
              <a:ext uri="{FF2B5EF4-FFF2-40B4-BE49-F238E27FC236}">
                <a16:creationId xmlns:a16="http://schemas.microsoft.com/office/drawing/2014/main" id="{16F5BFFA-5F6A-604C-F9F6-B3B292FD55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7274" y="1690688"/>
            <a:ext cx="3041217" cy="405245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9DD0AD7C-D407-EBE0-9015-B374127C208C}"/>
              </a:ext>
            </a:extLst>
          </p:cNvPr>
          <p:cNvSpPr>
            <a:spLocks noGrp="1"/>
          </p:cNvSpPr>
          <p:nvPr>
            <p:ph type="sldNum" sz="quarter" idx="12"/>
          </p:nvPr>
        </p:nvSpPr>
        <p:spPr/>
        <p:txBody>
          <a:bodyPr/>
          <a:lstStyle/>
          <a:p>
            <a:fld id="{B1FE6DA9-00BB-4AA6-B864-65108A5F5295}" type="slidenum">
              <a:rPr lang="en-US" smtClean="0"/>
              <a:pPr/>
              <a:t>67</a:t>
            </a:fld>
            <a:endParaRPr lang="en-US"/>
          </a:p>
        </p:txBody>
      </p:sp>
    </p:spTree>
    <p:extLst>
      <p:ext uri="{BB962C8B-B14F-4D97-AF65-F5344CB8AC3E}">
        <p14:creationId xmlns:p14="http://schemas.microsoft.com/office/powerpoint/2010/main" val="18289803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105C1-58C5-0CF4-9191-A623948AFAB0}"/>
              </a:ext>
            </a:extLst>
          </p:cNvPr>
          <p:cNvSpPr>
            <a:spLocks noGrp="1"/>
          </p:cNvSpPr>
          <p:nvPr>
            <p:ph type="title"/>
          </p:nvPr>
        </p:nvSpPr>
        <p:spPr/>
        <p:txBody>
          <a:bodyPr/>
          <a:lstStyle/>
          <a:p>
            <a:r>
              <a:rPr lang="en-US"/>
              <a:t>Water Treatment Overview (continued)</a:t>
            </a:r>
          </a:p>
        </p:txBody>
      </p:sp>
      <p:sp>
        <p:nvSpPr>
          <p:cNvPr id="3" name="Content Placeholder 2">
            <a:extLst>
              <a:ext uri="{FF2B5EF4-FFF2-40B4-BE49-F238E27FC236}">
                <a16:creationId xmlns:a16="http://schemas.microsoft.com/office/drawing/2014/main" id="{FD190A4A-C082-9634-0341-E790C3515F36}"/>
              </a:ext>
            </a:extLst>
          </p:cNvPr>
          <p:cNvSpPr>
            <a:spLocks noGrp="1"/>
          </p:cNvSpPr>
          <p:nvPr>
            <p:ph idx="1"/>
          </p:nvPr>
        </p:nvSpPr>
        <p:spPr>
          <a:xfrm>
            <a:off x="838200" y="1825625"/>
            <a:ext cx="10515600" cy="3784600"/>
          </a:xfrm>
        </p:spPr>
        <p:txBody>
          <a:bodyPr vert="horz" lIns="91440" tIns="45720" rIns="91440" bIns="45720" rtlCol="0" anchor="t">
            <a:normAutofit fontScale="92500" lnSpcReduction="20000"/>
          </a:bodyPr>
          <a:lstStyle/>
          <a:p>
            <a:pPr marL="0" indent="0">
              <a:buNone/>
            </a:pPr>
            <a:r>
              <a:rPr lang="en-US" dirty="0"/>
              <a:t>We have added permanganate, and a coagulant. Now what?</a:t>
            </a:r>
          </a:p>
          <a:p>
            <a:pPr marL="0" indent="0">
              <a:buNone/>
            </a:pPr>
            <a:endParaRPr lang="en-US" dirty="0"/>
          </a:p>
          <a:p>
            <a:pPr marL="0" indent="0">
              <a:buNone/>
            </a:pPr>
            <a:r>
              <a:rPr lang="en-US" dirty="0"/>
              <a:t>Our chemicals are added, now the water goes through a “Flash Mix” which will combine the chemicals and raw water together and be delivered to the beginning of the sedimentation basin</a:t>
            </a:r>
          </a:p>
          <a:p>
            <a:pPr marL="0" indent="0">
              <a:buNone/>
            </a:pPr>
            <a:endParaRPr lang="en-US" dirty="0"/>
          </a:p>
          <a:p>
            <a:r>
              <a:rPr lang="en-US" dirty="0"/>
              <a:t>Along with permanganate, some plants add chlorine with the coagulant in a Pre-Chlorine process</a:t>
            </a:r>
          </a:p>
          <a:p>
            <a:pPr lvl="1"/>
            <a:r>
              <a:rPr lang="en-US" dirty="0"/>
              <a:t>This help oxidization, and provides chlorine contact time across the sed basins </a:t>
            </a:r>
          </a:p>
          <a:p>
            <a:pPr lvl="1"/>
            <a:r>
              <a:rPr lang="en-US" dirty="0"/>
              <a:t>Chlorine is to be added AFTER permanganate as the two counter each-other</a:t>
            </a:r>
          </a:p>
        </p:txBody>
      </p:sp>
      <p:sp>
        <p:nvSpPr>
          <p:cNvPr id="5" name="Slide Number Placeholder 4">
            <a:extLst>
              <a:ext uri="{FF2B5EF4-FFF2-40B4-BE49-F238E27FC236}">
                <a16:creationId xmlns:a16="http://schemas.microsoft.com/office/drawing/2014/main" id="{60E8E207-5CB9-DB4E-E817-1348AA4DB74C}"/>
              </a:ext>
            </a:extLst>
          </p:cNvPr>
          <p:cNvSpPr>
            <a:spLocks noGrp="1"/>
          </p:cNvSpPr>
          <p:nvPr>
            <p:ph type="sldNum" sz="quarter" idx="12"/>
          </p:nvPr>
        </p:nvSpPr>
        <p:spPr/>
        <p:txBody>
          <a:bodyPr/>
          <a:lstStyle/>
          <a:p>
            <a:fld id="{B1FE6DA9-00BB-4AA6-B864-65108A5F5295}" type="slidenum">
              <a:rPr lang="en-US" smtClean="0"/>
              <a:pPr/>
              <a:t>68</a:t>
            </a:fld>
            <a:endParaRPr lang="en-US"/>
          </a:p>
        </p:txBody>
      </p:sp>
    </p:spTree>
    <p:extLst>
      <p:ext uri="{BB962C8B-B14F-4D97-AF65-F5344CB8AC3E}">
        <p14:creationId xmlns:p14="http://schemas.microsoft.com/office/powerpoint/2010/main" val="24991940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C50F-43E7-25C9-2260-CD57EF2B1160}"/>
              </a:ext>
            </a:extLst>
          </p:cNvPr>
          <p:cNvSpPr>
            <a:spLocks noGrp="1"/>
          </p:cNvSpPr>
          <p:nvPr>
            <p:ph type="title"/>
          </p:nvPr>
        </p:nvSpPr>
        <p:spPr/>
        <p:txBody>
          <a:bodyPr/>
          <a:lstStyle/>
          <a:p>
            <a:r>
              <a:rPr lang="en-US"/>
              <a:t>Water Treatment Overview (continued)</a:t>
            </a:r>
          </a:p>
        </p:txBody>
      </p:sp>
      <p:sp>
        <p:nvSpPr>
          <p:cNvPr id="3" name="Content Placeholder 2">
            <a:extLst>
              <a:ext uri="{FF2B5EF4-FFF2-40B4-BE49-F238E27FC236}">
                <a16:creationId xmlns:a16="http://schemas.microsoft.com/office/drawing/2014/main" id="{3D5FC206-9FD2-E36B-6AF8-D8D5CDA53C44}"/>
              </a:ext>
            </a:extLst>
          </p:cNvPr>
          <p:cNvSpPr>
            <a:spLocks noGrp="1"/>
          </p:cNvSpPr>
          <p:nvPr>
            <p:ph idx="1"/>
          </p:nvPr>
        </p:nvSpPr>
        <p:spPr>
          <a:xfrm>
            <a:off x="838200" y="1825625"/>
            <a:ext cx="6989618" cy="3775075"/>
          </a:xfrm>
        </p:spPr>
        <p:txBody>
          <a:bodyPr>
            <a:normAutofit fontScale="77500" lnSpcReduction="20000"/>
          </a:bodyPr>
          <a:lstStyle/>
          <a:p>
            <a:pPr marL="0" indent="0">
              <a:buNone/>
            </a:pPr>
            <a:r>
              <a:rPr lang="en-US" dirty="0"/>
              <a:t>The water, now mixed, now travels across the sedimentation basins slowly</a:t>
            </a:r>
          </a:p>
          <a:p>
            <a:pPr marL="0" indent="0">
              <a:buNone/>
            </a:pPr>
            <a:endParaRPr lang="en-US" dirty="0"/>
          </a:p>
          <a:p>
            <a:pPr marL="0" indent="0">
              <a:buNone/>
            </a:pPr>
            <a:r>
              <a:rPr lang="en-US" dirty="0"/>
              <a:t>The coagulant binds the floating particles together to form “FLOC” </a:t>
            </a:r>
          </a:p>
          <a:p>
            <a:pPr marL="0" indent="0">
              <a:buNone/>
            </a:pPr>
            <a:endParaRPr lang="en-US" dirty="0"/>
          </a:p>
          <a:p>
            <a:pPr marL="0" indent="0">
              <a:buNone/>
            </a:pPr>
            <a:r>
              <a:rPr lang="en-US" dirty="0"/>
              <a:t>Combined into Floc, the particles become less buoyant and settle down into the bottom of the sedimentation basin</a:t>
            </a:r>
          </a:p>
          <a:p>
            <a:pPr marL="0" indent="0">
              <a:buNone/>
            </a:pPr>
            <a:endParaRPr lang="en-US" dirty="0"/>
          </a:p>
          <a:p>
            <a:pPr marL="0" indent="0">
              <a:buNone/>
            </a:pPr>
            <a:r>
              <a:rPr lang="en-US" dirty="0"/>
              <a:t>Water at the end of the sedimentation basins is commonly referred to as “Settled Water”</a:t>
            </a:r>
          </a:p>
        </p:txBody>
      </p:sp>
      <p:pic>
        <p:nvPicPr>
          <p:cNvPr id="3076" name="Picture 4" descr="- Flocs formed at initial pH 10.5: (a) PANS after flocculation, (b ...">
            <a:extLst>
              <a:ext uri="{FF2B5EF4-FFF2-40B4-BE49-F238E27FC236}">
                <a16:creationId xmlns:a16="http://schemas.microsoft.com/office/drawing/2014/main" id="{0DEF2EC2-3FAE-8A64-CED9-F981F69974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0654" y="1697110"/>
            <a:ext cx="3433368" cy="390359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24FAC542-42C4-7C94-2BD6-1D19BD8DC01E}"/>
              </a:ext>
            </a:extLst>
          </p:cNvPr>
          <p:cNvSpPr>
            <a:spLocks noGrp="1"/>
          </p:cNvSpPr>
          <p:nvPr>
            <p:ph type="sldNum" sz="quarter" idx="12"/>
          </p:nvPr>
        </p:nvSpPr>
        <p:spPr/>
        <p:txBody>
          <a:bodyPr/>
          <a:lstStyle/>
          <a:p>
            <a:fld id="{B1FE6DA9-00BB-4AA6-B864-65108A5F5295}" type="slidenum">
              <a:rPr lang="en-US" smtClean="0"/>
              <a:pPr/>
              <a:t>69</a:t>
            </a:fld>
            <a:endParaRPr lang="en-US"/>
          </a:p>
        </p:txBody>
      </p:sp>
    </p:spTree>
    <p:extLst>
      <p:ext uri="{BB962C8B-B14F-4D97-AF65-F5344CB8AC3E}">
        <p14:creationId xmlns:p14="http://schemas.microsoft.com/office/powerpoint/2010/main" val="2320462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bridge&#10;&#10;AI-generated content may be incorrect.">
            <a:extLst>
              <a:ext uri="{FF2B5EF4-FFF2-40B4-BE49-F238E27FC236}">
                <a16:creationId xmlns:a16="http://schemas.microsoft.com/office/drawing/2014/main" id="{68D09C5A-1567-9E6F-31D8-83574CF675F4}"/>
              </a:ext>
            </a:extLst>
          </p:cNvPr>
          <p:cNvPicPr>
            <a:picLocks noChangeAspect="1"/>
          </p:cNvPicPr>
          <p:nvPr/>
        </p:nvPicPr>
        <p:blipFill>
          <a:blip r:embed="rId3"/>
          <a:stretch>
            <a:fillRect/>
          </a:stretch>
        </p:blipFill>
        <p:spPr>
          <a:xfrm>
            <a:off x="6096000" y="1825625"/>
            <a:ext cx="5746062" cy="3676953"/>
          </a:xfrm>
          <a:prstGeom prst="rect">
            <a:avLst/>
          </a:prstGeom>
        </p:spPr>
      </p:pic>
      <p:sp>
        <p:nvSpPr>
          <p:cNvPr id="2" name="Title 1">
            <a:extLst>
              <a:ext uri="{FF2B5EF4-FFF2-40B4-BE49-F238E27FC236}">
                <a16:creationId xmlns:a16="http://schemas.microsoft.com/office/drawing/2014/main" id="{5B0DB092-B8C2-094C-E3EA-8B8F33D582B8}"/>
              </a:ext>
            </a:extLst>
          </p:cNvPr>
          <p:cNvSpPr>
            <a:spLocks noGrp="1"/>
          </p:cNvSpPr>
          <p:nvPr>
            <p:ph type="title"/>
          </p:nvPr>
        </p:nvSpPr>
        <p:spPr/>
        <p:txBody>
          <a:bodyPr/>
          <a:lstStyle/>
          <a:p>
            <a:r>
              <a:rPr lang="en-US"/>
              <a:t>History</a:t>
            </a:r>
          </a:p>
        </p:txBody>
      </p:sp>
      <p:sp>
        <p:nvSpPr>
          <p:cNvPr id="3" name="Content Placeholder 2">
            <a:extLst>
              <a:ext uri="{FF2B5EF4-FFF2-40B4-BE49-F238E27FC236}">
                <a16:creationId xmlns:a16="http://schemas.microsoft.com/office/drawing/2014/main" id="{EBDF61EB-0FC1-0380-072A-837E7D774D6E}"/>
              </a:ext>
            </a:extLst>
          </p:cNvPr>
          <p:cNvSpPr>
            <a:spLocks noGrp="1"/>
          </p:cNvSpPr>
          <p:nvPr>
            <p:ph idx="1"/>
          </p:nvPr>
        </p:nvSpPr>
        <p:spPr>
          <a:xfrm>
            <a:off x="838200" y="1825625"/>
            <a:ext cx="5071712" cy="3782134"/>
          </a:xfrm>
        </p:spPr>
        <p:txBody>
          <a:bodyPr>
            <a:normAutofit fontScale="92500" lnSpcReduction="10000"/>
          </a:bodyPr>
          <a:lstStyle/>
          <a:p>
            <a:r>
              <a:rPr lang="en-US"/>
              <a:t>Evidence of water treatment dates back to approximately 4000 B.C. – over 6,000 years ago</a:t>
            </a:r>
          </a:p>
          <a:p>
            <a:r>
              <a:rPr lang="en-US"/>
              <a:t>Ninevah Aqueducts were built in Iraq between 703 and 690 B.C</a:t>
            </a:r>
          </a:p>
          <a:p>
            <a:r>
              <a:rPr lang="en-US"/>
              <a:t>Greece had pipes made of lead and bronze </a:t>
            </a:r>
          </a:p>
          <a:p>
            <a:r>
              <a:rPr lang="en-US"/>
              <a:t>Roman Empire had a series of aqueducts from 800 B.C. – 300 A.D. spanning 11 miles</a:t>
            </a:r>
          </a:p>
          <a:p>
            <a:endParaRPr lang="en-US"/>
          </a:p>
        </p:txBody>
      </p:sp>
      <p:sp>
        <p:nvSpPr>
          <p:cNvPr id="6" name="TextBox 5">
            <a:extLst>
              <a:ext uri="{FF2B5EF4-FFF2-40B4-BE49-F238E27FC236}">
                <a16:creationId xmlns:a16="http://schemas.microsoft.com/office/drawing/2014/main" id="{3D026DA1-23A5-9BE5-019A-5828A0E3DAAB}"/>
              </a:ext>
            </a:extLst>
          </p:cNvPr>
          <p:cNvSpPr txBox="1"/>
          <p:nvPr/>
        </p:nvSpPr>
        <p:spPr>
          <a:xfrm>
            <a:off x="8159448" y="6248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2"/>
                </a:solidFill>
                <a:latin typeface="Corbel"/>
              </a:rPr>
              <a:t>Source: LA Times</a:t>
            </a:r>
          </a:p>
        </p:txBody>
      </p:sp>
      <p:sp>
        <p:nvSpPr>
          <p:cNvPr id="7" name="Slide Number Placeholder 6">
            <a:extLst>
              <a:ext uri="{FF2B5EF4-FFF2-40B4-BE49-F238E27FC236}">
                <a16:creationId xmlns:a16="http://schemas.microsoft.com/office/drawing/2014/main" id="{A611DA79-D266-FC8F-03BA-3A7D4F249497}"/>
              </a:ext>
            </a:extLst>
          </p:cNvPr>
          <p:cNvSpPr>
            <a:spLocks noGrp="1"/>
          </p:cNvSpPr>
          <p:nvPr>
            <p:ph type="sldNum" sz="quarter" idx="12"/>
          </p:nvPr>
        </p:nvSpPr>
        <p:spPr/>
        <p:txBody>
          <a:bodyPr/>
          <a:lstStyle/>
          <a:p>
            <a:fld id="{B1FE6DA9-00BB-4AA6-B864-65108A5F5295}" type="slidenum">
              <a:rPr lang="en-US" smtClean="0"/>
              <a:pPr/>
              <a:t>7</a:t>
            </a:fld>
            <a:endParaRPr lang="en-US"/>
          </a:p>
        </p:txBody>
      </p:sp>
    </p:spTree>
    <p:extLst>
      <p:ext uri="{BB962C8B-B14F-4D97-AF65-F5344CB8AC3E}">
        <p14:creationId xmlns:p14="http://schemas.microsoft.com/office/powerpoint/2010/main" val="3115504973"/>
      </p:ext>
    </p:extLst>
  </p:cSld>
  <p:clrMapOvr>
    <a:masterClrMapping/>
  </p:clrMapOvr>
  <p:extLst>
    <p:ext uri="{6950BFC3-D8DA-4A85-94F7-54DA5524770B}">
      <p188:commentRel xmlns:p188="http://schemas.microsoft.com/office/powerpoint/2018/8/main" r:id="rId2"/>
    </p:ext>
  </p:extLs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D18D6-0A31-22CF-1626-82E0DA027DD7}"/>
              </a:ext>
            </a:extLst>
          </p:cNvPr>
          <p:cNvSpPr>
            <a:spLocks noGrp="1"/>
          </p:cNvSpPr>
          <p:nvPr>
            <p:ph type="title"/>
          </p:nvPr>
        </p:nvSpPr>
        <p:spPr/>
        <p:txBody>
          <a:bodyPr/>
          <a:lstStyle/>
          <a:p>
            <a:r>
              <a:rPr lang="en-US"/>
              <a:t>Water Treatment Overview (continued)</a:t>
            </a:r>
          </a:p>
        </p:txBody>
      </p:sp>
      <p:sp>
        <p:nvSpPr>
          <p:cNvPr id="3" name="Content Placeholder 2">
            <a:extLst>
              <a:ext uri="{FF2B5EF4-FFF2-40B4-BE49-F238E27FC236}">
                <a16:creationId xmlns:a16="http://schemas.microsoft.com/office/drawing/2014/main" id="{F1411821-89F3-FF31-D9DC-429703ABEF14}"/>
              </a:ext>
            </a:extLst>
          </p:cNvPr>
          <p:cNvSpPr>
            <a:spLocks noGrp="1"/>
          </p:cNvSpPr>
          <p:nvPr>
            <p:ph idx="1"/>
          </p:nvPr>
        </p:nvSpPr>
        <p:spPr/>
        <p:txBody>
          <a:bodyPr>
            <a:normAutofit/>
          </a:bodyPr>
          <a:lstStyle/>
          <a:p>
            <a:r>
              <a:rPr lang="en-US" dirty="0"/>
              <a:t>Settled water is transferred either by gravity or the use of intermediate pumps to the filter location</a:t>
            </a:r>
          </a:p>
          <a:p>
            <a:endParaRPr lang="en-US" dirty="0"/>
          </a:p>
          <a:p>
            <a:r>
              <a:rPr lang="en-US" dirty="0"/>
              <a:t>Settled water, now with much less turbidity is sent through the filter via gravity</a:t>
            </a:r>
          </a:p>
          <a:p>
            <a:endParaRPr lang="en-US" dirty="0"/>
          </a:p>
          <a:p>
            <a:r>
              <a:rPr lang="en-US" dirty="0"/>
              <a:t>The resulting turbidity effluent of the filters should never exceed .300 NTU</a:t>
            </a:r>
          </a:p>
        </p:txBody>
      </p:sp>
      <p:sp>
        <p:nvSpPr>
          <p:cNvPr id="5" name="Slide Number Placeholder 4">
            <a:extLst>
              <a:ext uri="{FF2B5EF4-FFF2-40B4-BE49-F238E27FC236}">
                <a16:creationId xmlns:a16="http://schemas.microsoft.com/office/drawing/2014/main" id="{62E5165B-4721-C78B-21AA-381A0EE163E7}"/>
              </a:ext>
            </a:extLst>
          </p:cNvPr>
          <p:cNvSpPr>
            <a:spLocks noGrp="1"/>
          </p:cNvSpPr>
          <p:nvPr>
            <p:ph type="sldNum" sz="quarter" idx="12"/>
          </p:nvPr>
        </p:nvSpPr>
        <p:spPr/>
        <p:txBody>
          <a:bodyPr/>
          <a:lstStyle/>
          <a:p>
            <a:fld id="{B1FE6DA9-00BB-4AA6-B864-65108A5F5295}" type="slidenum">
              <a:rPr lang="en-US" smtClean="0"/>
              <a:pPr/>
              <a:t>70</a:t>
            </a:fld>
            <a:endParaRPr lang="en-US"/>
          </a:p>
        </p:txBody>
      </p:sp>
    </p:spTree>
    <p:extLst>
      <p:ext uri="{BB962C8B-B14F-4D97-AF65-F5344CB8AC3E}">
        <p14:creationId xmlns:p14="http://schemas.microsoft.com/office/powerpoint/2010/main" val="30876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079DE-A12C-873B-DEED-38A0E6119524}"/>
              </a:ext>
            </a:extLst>
          </p:cNvPr>
          <p:cNvSpPr>
            <a:spLocks noGrp="1"/>
          </p:cNvSpPr>
          <p:nvPr>
            <p:ph type="title"/>
          </p:nvPr>
        </p:nvSpPr>
        <p:spPr/>
        <p:txBody>
          <a:bodyPr/>
          <a:lstStyle/>
          <a:p>
            <a:r>
              <a:rPr lang="en-US"/>
              <a:t>Water Treatment Overview (continued)</a:t>
            </a:r>
          </a:p>
        </p:txBody>
      </p:sp>
      <p:sp>
        <p:nvSpPr>
          <p:cNvPr id="3" name="Content Placeholder 2">
            <a:extLst>
              <a:ext uri="{FF2B5EF4-FFF2-40B4-BE49-F238E27FC236}">
                <a16:creationId xmlns:a16="http://schemas.microsoft.com/office/drawing/2014/main" id="{E83432DF-9A03-AA08-E893-5615E90BD202}"/>
              </a:ext>
            </a:extLst>
          </p:cNvPr>
          <p:cNvSpPr>
            <a:spLocks noGrp="1"/>
          </p:cNvSpPr>
          <p:nvPr>
            <p:ph idx="1"/>
          </p:nvPr>
        </p:nvSpPr>
        <p:spPr>
          <a:xfrm>
            <a:off x="838200" y="1825625"/>
            <a:ext cx="10515600" cy="3756025"/>
          </a:xfrm>
        </p:spPr>
        <p:txBody>
          <a:bodyPr>
            <a:normAutofit lnSpcReduction="10000"/>
          </a:bodyPr>
          <a:lstStyle/>
          <a:p>
            <a:r>
              <a:rPr lang="en-US"/>
              <a:t>After the filters, the water is chlorinated again to the desired system concentration to achieve disinfection/inactivation AND maintain a residual in the system of greater than 0.2 mg/L</a:t>
            </a:r>
          </a:p>
          <a:p>
            <a:endParaRPr lang="en-US"/>
          </a:p>
          <a:p>
            <a:r>
              <a:rPr lang="en-US"/>
              <a:t>Sequestering agents are added post-filter as well to keep soluble metals in solution out in the distribution system</a:t>
            </a:r>
          </a:p>
          <a:p>
            <a:endParaRPr lang="en-US"/>
          </a:p>
          <a:p>
            <a:r>
              <a:rPr lang="en-US"/>
              <a:t>Post-Filter the water heads to the clear-well otherwise known as “Finished Water Storage”</a:t>
            </a:r>
          </a:p>
        </p:txBody>
      </p:sp>
      <p:sp>
        <p:nvSpPr>
          <p:cNvPr id="5" name="Slide Number Placeholder 4">
            <a:extLst>
              <a:ext uri="{FF2B5EF4-FFF2-40B4-BE49-F238E27FC236}">
                <a16:creationId xmlns:a16="http://schemas.microsoft.com/office/drawing/2014/main" id="{0AA81E7F-7275-07A8-0632-817BEA301F9F}"/>
              </a:ext>
            </a:extLst>
          </p:cNvPr>
          <p:cNvSpPr>
            <a:spLocks noGrp="1"/>
          </p:cNvSpPr>
          <p:nvPr>
            <p:ph type="sldNum" sz="quarter" idx="12"/>
          </p:nvPr>
        </p:nvSpPr>
        <p:spPr/>
        <p:txBody>
          <a:bodyPr/>
          <a:lstStyle/>
          <a:p>
            <a:fld id="{B1FE6DA9-00BB-4AA6-B864-65108A5F5295}" type="slidenum">
              <a:rPr lang="en-US" smtClean="0"/>
              <a:pPr/>
              <a:t>71</a:t>
            </a:fld>
            <a:endParaRPr lang="en-US"/>
          </a:p>
        </p:txBody>
      </p:sp>
    </p:spTree>
    <p:extLst>
      <p:ext uri="{BB962C8B-B14F-4D97-AF65-F5344CB8AC3E}">
        <p14:creationId xmlns:p14="http://schemas.microsoft.com/office/powerpoint/2010/main" val="6288228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00F08-7450-3EE7-291D-1242344D55DE}"/>
              </a:ext>
            </a:extLst>
          </p:cNvPr>
          <p:cNvSpPr>
            <a:spLocks noGrp="1"/>
          </p:cNvSpPr>
          <p:nvPr>
            <p:ph type="title"/>
          </p:nvPr>
        </p:nvSpPr>
        <p:spPr/>
        <p:txBody>
          <a:bodyPr/>
          <a:lstStyle/>
          <a:p>
            <a:r>
              <a:rPr lang="en-US"/>
              <a:t>Water Treatment Overview (continued)</a:t>
            </a:r>
          </a:p>
        </p:txBody>
      </p:sp>
      <p:sp>
        <p:nvSpPr>
          <p:cNvPr id="3" name="Content Placeholder 2">
            <a:extLst>
              <a:ext uri="{FF2B5EF4-FFF2-40B4-BE49-F238E27FC236}">
                <a16:creationId xmlns:a16="http://schemas.microsoft.com/office/drawing/2014/main" id="{6033620C-F090-B79D-70FE-5E4A9D06693F}"/>
              </a:ext>
            </a:extLst>
          </p:cNvPr>
          <p:cNvSpPr>
            <a:spLocks noGrp="1"/>
          </p:cNvSpPr>
          <p:nvPr>
            <p:ph idx="1"/>
          </p:nvPr>
        </p:nvSpPr>
        <p:spPr/>
        <p:txBody>
          <a:bodyPr/>
          <a:lstStyle/>
          <a:p>
            <a:r>
              <a:rPr lang="en-US" dirty="0"/>
              <a:t>Finished water storage allows time for the post filter chlorination to work with the water. </a:t>
            </a:r>
          </a:p>
          <a:p>
            <a:pPr lvl="1"/>
            <a:r>
              <a:rPr lang="en-US" dirty="0"/>
              <a:t>This process further allows contact time for pathogen/microorganism inactivation</a:t>
            </a:r>
          </a:p>
          <a:p>
            <a:pPr lvl="1"/>
            <a:endParaRPr lang="en-US" dirty="0"/>
          </a:p>
          <a:p>
            <a:pPr marL="457200" lvl="1" indent="0">
              <a:buNone/>
            </a:pPr>
            <a:endParaRPr lang="en-US" dirty="0"/>
          </a:p>
          <a:p>
            <a:pPr marL="457200" lvl="1" indent="0">
              <a:buNone/>
            </a:pPr>
            <a:r>
              <a:rPr lang="en-US" dirty="0"/>
              <a:t>Finished water is then pumped to tanks in the distribution system to be sold to customers</a:t>
            </a:r>
          </a:p>
        </p:txBody>
      </p:sp>
      <p:sp>
        <p:nvSpPr>
          <p:cNvPr id="5" name="Slide Number Placeholder 4">
            <a:extLst>
              <a:ext uri="{FF2B5EF4-FFF2-40B4-BE49-F238E27FC236}">
                <a16:creationId xmlns:a16="http://schemas.microsoft.com/office/drawing/2014/main" id="{E31ADA21-3513-7CB9-7DAA-92346F97F9A5}"/>
              </a:ext>
            </a:extLst>
          </p:cNvPr>
          <p:cNvSpPr>
            <a:spLocks noGrp="1"/>
          </p:cNvSpPr>
          <p:nvPr>
            <p:ph type="sldNum" sz="quarter" idx="12"/>
          </p:nvPr>
        </p:nvSpPr>
        <p:spPr/>
        <p:txBody>
          <a:bodyPr/>
          <a:lstStyle/>
          <a:p>
            <a:fld id="{B1FE6DA9-00BB-4AA6-B864-65108A5F5295}" type="slidenum">
              <a:rPr lang="en-US" smtClean="0"/>
              <a:pPr/>
              <a:t>72</a:t>
            </a:fld>
            <a:endParaRPr lang="en-US"/>
          </a:p>
        </p:txBody>
      </p:sp>
    </p:spTree>
    <p:extLst>
      <p:ext uri="{BB962C8B-B14F-4D97-AF65-F5344CB8AC3E}">
        <p14:creationId xmlns:p14="http://schemas.microsoft.com/office/powerpoint/2010/main" val="30810250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06C11-5F32-8E88-A13C-A744D9DD5BF5}"/>
              </a:ext>
            </a:extLst>
          </p:cNvPr>
          <p:cNvSpPr>
            <a:spLocks noGrp="1"/>
          </p:cNvSpPr>
          <p:nvPr>
            <p:ph type="title"/>
          </p:nvPr>
        </p:nvSpPr>
        <p:spPr/>
        <p:txBody>
          <a:bodyPr/>
          <a:lstStyle/>
          <a:p>
            <a:r>
              <a:rPr lang="en-US" dirty="0"/>
              <a:t>Water Treatment</a:t>
            </a:r>
          </a:p>
        </p:txBody>
      </p:sp>
      <p:sp>
        <p:nvSpPr>
          <p:cNvPr id="3" name="Content Placeholder 2">
            <a:extLst>
              <a:ext uri="{FF2B5EF4-FFF2-40B4-BE49-F238E27FC236}">
                <a16:creationId xmlns:a16="http://schemas.microsoft.com/office/drawing/2014/main" id="{1067114B-5FD8-1A2C-0D9A-067B53F3CAE2}"/>
              </a:ext>
            </a:extLst>
          </p:cNvPr>
          <p:cNvSpPr>
            <a:spLocks noGrp="1"/>
          </p:cNvSpPr>
          <p:nvPr>
            <p:ph idx="1"/>
          </p:nvPr>
        </p:nvSpPr>
        <p:spPr/>
        <p:txBody>
          <a:bodyPr>
            <a:normAutofit/>
          </a:bodyPr>
          <a:lstStyle/>
          <a:p>
            <a:pPr marL="0" indent="0">
              <a:buNone/>
            </a:pPr>
            <a:r>
              <a:rPr lang="en-US" dirty="0"/>
              <a:t>Water Treatment in its most basic form is chemistry and process control</a:t>
            </a:r>
          </a:p>
          <a:p>
            <a:pPr marL="0" indent="0">
              <a:buNone/>
            </a:pPr>
            <a:r>
              <a:rPr lang="en-US" dirty="0"/>
              <a:t>We also run tests throughout the process</a:t>
            </a:r>
          </a:p>
          <a:p>
            <a:pPr marL="0" indent="0">
              <a:buNone/>
            </a:pPr>
            <a:r>
              <a:rPr lang="en-US" dirty="0"/>
              <a:t>We run laboratory tests to see:</a:t>
            </a:r>
          </a:p>
          <a:p>
            <a:r>
              <a:rPr lang="en-US" dirty="0"/>
              <a:t>What is in our Raw Water</a:t>
            </a:r>
          </a:p>
          <a:p>
            <a:r>
              <a:rPr lang="en-US" dirty="0"/>
              <a:t>What is in our finished water</a:t>
            </a:r>
          </a:p>
          <a:p>
            <a:r>
              <a:rPr lang="en-US" dirty="0"/>
              <a:t>How efficient is our settled water process</a:t>
            </a:r>
          </a:p>
        </p:txBody>
      </p:sp>
      <p:sp>
        <p:nvSpPr>
          <p:cNvPr id="5" name="Slide Number Placeholder 4">
            <a:extLst>
              <a:ext uri="{FF2B5EF4-FFF2-40B4-BE49-F238E27FC236}">
                <a16:creationId xmlns:a16="http://schemas.microsoft.com/office/drawing/2014/main" id="{C1E739A4-CF66-F41A-06A5-C81823B5A557}"/>
              </a:ext>
            </a:extLst>
          </p:cNvPr>
          <p:cNvSpPr>
            <a:spLocks noGrp="1"/>
          </p:cNvSpPr>
          <p:nvPr>
            <p:ph type="sldNum" sz="quarter" idx="12"/>
          </p:nvPr>
        </p:nvSpPr>
        <p:spPr/>
        <p:txBody>
          <a:bodyPr/>
          <a:lstStyle/>
          <a:p>
            <a:fld id="{B1FE6DA9-00BB-4AA6-B864-65108A5F5295}" type="slidenum">
              <a:rPr lang="en-US" smtClean="0"/>
              <a:pPr/>
              <a:t>73</a:t>
            </a:fld>
            <a:endParaRPr lang="en-US"/>
          </a:p>
        </p:txBody>
      </p:sp>
    </p:spTree>
    <p:extLst>
      <p:ext uri="{BB962C8B-B14F-4D97-AF65-F5344CB8AC3E}">
        <p14:creationId xmlns:p14="http://schemas.microsoft.com/office/powerpoint/2010/main" val="3445499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19F63-68FE-F701-672E-2C074859905F}"/>
              </a:ext>
            </a:extLst>
          </p:cNvPr>
          <p:cNvSpPr>
            <a:spLocks noGrp="1"/>
          </p:cNvSpPr>
          <p:nvPr>
            <p:ph type="title"/>
          </p:nvPr>
        </p:nvSpPr>
        <p:spPr/>
        <p:txBody>
          <a:bodyPr/>
          <a:lstStyle/>
          <a:p>
            <a:r>
              <a:rPr lang="en-US"/>
              <a:t>Fluoridation</a:t>
            </a:r>
          </a:p>
        </p:txBody>
      </p:sp>
      <p:sp>
        <p:nvSpPr>
          <p:cNvPr id="3" name="Content Placeholder 2">
            <a:extLst>
              <a:ext uri="{FF2B5EF4-FFF2-40B4-BE49-F238E27FC236}">
                <a16:creationId xmlns:a16="http://schemas.microsoft.com/office/drawing/2014/main" id="{6DF49123-80E1-19F3-9E32-6B5E8A51F9AF}"/>
              </a:ext>
            </a:extLst>
          </p:cNvPr>
          <p:cNvSpPr>
            <a:spLocks noGrp="1"/>
          </p:cNvSpPr>
          <p:nvPr>
            <p:ph idx="1"/>
          </p:nvPr>
        </p:nvSpPr>
        <p:spPr/>
        <p:txBody>
          <a:bodyPr/>
          <a:lstStyle/>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Fluoride should be monitored at least once per day</a:t>
            </a: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Shall be no less than 0.5 mg/L and no higher than 0.9 mg/L</a:t>
            </a: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 </a:t>
            </a:r>
          </a:p>
          <a:p>
            <a:pPr marL="0" marR="0" indent="0">
              <a:lnSpc>
                <a:spcPct val="115000"/>
              </a:lnSpc>
              <a:spcAft>
                <a:spcPts val="800"/>
              </a:spcAft>
              <a:buNone/>
            </a:pPr>
            <a:r>
              <a:rPr lang="en-US" sz="1800" b="1" kern="100">
                <a:effectLst/>
                <a:latin typeface="Aptos" panose="020B0004020202020204" pitchFamily="34" charset="0"/>
                <a:ea typeface="Aptos" panose="020B0004020202020204" pitchFamily="34" charset="0"/>
                <a:cs typeface="Times New Roman" panose="02020603050405020304" pitchFamily="18" charset="0"/>
              </a:rPr>
              <a:t>Optimum levels for fluoride are 0.7 mg/L</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a:p>
        </p:txBody>
      </p:sp>
      <p:pic>
        <p:nvPicPr>
          <p:cNvPr id="1026" name="Picture 2" descr="Tooth 3d Png">
            <a:extLst>
              <a:ext uri="{FF2B5EF4-FFF2-40B4-BE49-F238E27FC236}">
                <a16:creationId xmlns:a16="http://schemas.microsoft.com/office/drawing/2014/main" id="{4F950710-8DE0-7962-FA73-C488197DF8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4472" y="1503218"/>
            <a:ext cx="3851564" cy="385156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D1FA94BA-5B6C-CC11-D591-E6896ABDA2D6}"/>
              </a:ext>
            </a:extLst>
          </p:cNvPr>
          <p:cNvSpPr>
            <a:spLocks noGrp="1"/>
          </p:cNvSpPr>
          <p:nvPr>
            <p:ph type="sldNum" sz="quarter" idx="12"/>
          </p:nvPr>
        </p:nvSpPr>
        <p:spPr/>
        <p:txBody>
          <a:bodyPr/>
          <a:lstStyle/>
          <a:p>
            <a:fld id="{B1FE6DA9-00BB-4AA6-B864-65108A5F5295}" type="slidenum">
              <a:rPr lang="en-US" smtClean="0"/>
              <a:pPr/>
              <a:t>74</a:t>
            </a:fld>
            <a:endParaRPr lang="en-US"/>
          </a:p>
        </p:txBody>
      </p:sp>
    </p:spTree>
    <p:extLst>
      <p:ext uri="{BB962C8B-B14F-4D97-AF65-F5344CB8AC3E}">
        <p14:creationId xmlns:p14="http://schemas.microsoft.com/office/powerpoint/2010/main" val="33241426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C2120-EBA4-ABB0-D49E-63B4C32F06D1}"/>
              </a:ext>
            </a:extLst>
          </p:cNvPr>
          <p:cNvSpPr>
            <a:spLocks noGrp="1"/>
          </p:cNvSpPr>
          <p:nvPr>
            <p:ph type="title"/>
          </p:nvPr>
        </p:nvSpPr>
        <p:spPr/>
        <p:txBody>
          <a:bodyPr/>
          <a:lstStyle/>
          <a:p>
            <a:r>
              <a:rPr lang="en-US"/>
              <a:t>Stepping Back to the Intake</a:t>
            </a:r>
          </a:p>
        </p:txBody>
      </p:sp>
      <p:sp>
        <p:nvSpPr>
          <p:cNvPr id="3" name="Content Placeholder 2">
            <a:extLst>
              <a:ext uri="{FF2B5EF4-FFF2-40B4-BE49-F238E27FC236}">
                <a16:creationId xmlns:a16="http://schemas.microsoft.com/office/drawing/2014/main" id="{22903595-FF05-E9A7-6BDF-68D34A0D3386}"/>
              </a:ext>
            </a:extLst>
          </p:cNvPr>
          <p:cNvSpPr>
            <a:spLocks noGrp="1"/>
          </p:cNvSpPr>
          <p:nvPr>
            <p:ph idx="1"/>
          </p:nvPr>
        </p:nvSpPr>
        <p:spPr/>
        <p:txBody>
          <a:bodyPr/>
          <a:lstStyle/>
          <a:p>
            <a:pPr marL="0" indent="0">
              <a:buNone/>
            </a:pPr>
            <a:endParaRPr lang="en-US"/>
          </a:p>
          <a:p>
            <a:pPr marL="0" indent="0">
              <a:buNone/>
            </a:pPr>
            <a:endParaRPr lang="en-US"/>
          </a:p>
          <a:p>
            <a:pPr marL="0" indent="0">
              <a:buNone/>
            </a:pPr>
            <a:r>
              <a:rPr lang="en-US"/>
              <a:t>How do we determine how much of one chemical to add? </a:t>
            </a:r>
          </a:p>
          <a:p>
            <a:pPr marL="0" indent="0">
              <a:buNone/>
            </a:pPr>
            <a:endParaRPr lang="en-US"/>
          </a:p>
          <a:p>
            <a:pPr marL="0" indent="0">
              <a:buNone/>
            </a:pPr>
            <a:endParaRPr lang="en-US"/>
          </a:p>
          <a:p>
            <a:pPr marL="0" indent="0">
              <a:buNone/>
            </a:pPr>
            <a:r>
              <a:rPr lang="en-US"/>
              <a:t>What do we sample for in the Raw Water?</a:t>
            </a:r>
          </a:p>
          <a:p>
            <a:endParaRPr lang="en-US"/>
          </a:p>
          <a:p>
            <a:endParaRPr lang="en-US"/>
          </a:p>
        </p:txBody>
      </p:sp>
      <p:sp>
        <p:nvSpPr>
          <p:cNvPr id="5" name="Slide Number Placeholder 4">
            <a:extLst>
              <a:ext uri="{FF2B5EF4-FFF2-40B4-BE49-F238E27FC236}">
                <a16:creationId xmlns:a16="http://schemas.microsoft.com/office/drawing/2014/main" id="{E7682135-3D01-B9B1-21EE-5AE11615F3DC}"/>
              </a:ext>
            </a:extLst>
          </p:cNvPr>
          <p:cNvSpPr>
            <a:spLocks noGrp="1"/>
          </p:cNvSpPr>
          <p:nvPr>
            <p:ph type="sldNum" sz="quarter" idx="12"/>
          </p:nvPr>
        </p:nvSpPr>
        <p:spPr/>
        <p:txBody>
          <a:bodyPr/>
          <a:lstStyle/>
          <a:p>
            <a:fld id="{B1FE6DA9-00BB-4AA6-B864-65108A5F5295}" type="slidenum">
              <a:rPr lang="en-US" smtClean="0"/>
              <a:pPr/>
              <a:t>75</a:t>
            </a:fld>
            <a:endParaRPr lang="en-US"/>
          </a:p>
        </p:txBody>
      </p:sp>
    </p:spTree>
    <p:extLst>
      <p:ext uri="{BB962C8B-B14F-4D97-AF65-F5344CB8AC3E}">
        <p14:creationId xmlns:p14="http://schemas.microsoft.com/office/powerpoint/2010/main" val="11522319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93F42-BBCF-A7F8-15C1-B5B1722379DC}"/>
              </a:ext>
            </a:extLst>
          </p:cNvPr>
          <p:cNvSpPr>
            <a:spLocks noGrp="1"/>
          </p:cNvSpPr>
          <p:nvPr>
            <p:ph type="title"/>
          </p:nvPr>
        </p:nvSpPr>
        <p:spPr/>
        <p:txBody>
          <a:bodyPr/>
          <a:lstStyle/>
          <a:p>
            <a:r>
              <a:rPr lang="en-US"/>
              <a:t>Stepping Back to the Intake</a:t>
            </a:r>
          </a:p>
        </p:txBody>
      </p:sp>
      <p:sp>
        <p:nvSpPr>
          <p:cNvPr id="3" name="Content Placeholder 2">
            <a:extLst>
              <a:ext uri="{FF2B5EF4-FFF2-40B4-BE49-F238E27FC236}">
                <a16:creationId xmlns:a16="http://schemas.microsoft.com/office/drawing/2014/main" id="{D6069E3D-4E3D-CB49-B0C0-FF25475A987E}"/>
              </a:ext>
            </a:extLst>
          </p:cNvPr>
          <p:cNvSpPr>
            <a:spLocks noGrp="1"/>
          </p:cNvSpPr>
          <p:nvPr>
            <p:ph idx="1"/>
          </p:nvPr>
        </p:nvSpPr>
        <p:spPr>
          <a:xfrm>
            <a:off x="838200" y="1825625"/>
            <a:ext cx="10515600" cy="3794125"/>
          </a:xfrm>
        </p:spPr>
        <p:txBody>
          <a:bodyPr>
            <a:normAutofit fontScale="92500" lnSpcReduction="20000"/>
          </a:bodyPr>
          <a:lstStyle/>
          <a:p>
            <a:pPr marL="0" indent="0">
              <a:buNone/>
            </a:pPr>
            <a:r>
              <a:rPr lang="en-US" dirty="0"/>
              <a:t>Typically in raw water, samples tested for in-house are</a:t>
            </a:r>
          </a:p>
          <a:p>
            <a:pPr marL="0" indent="0">
              <a:buNone/>
            </a:pPr>
            <a:endParaRPr lang="en-US" dirty="0"/>
          </a:p>
          <a:p>
            <a:r>
              <a:rPr lang="en-US" dirty="0"/>
              <a:t>Raw Iron</a:t>
            </a:r>
          </a:p>
          <a:p>
            <a:r>
              <a:rPr lang="en-US" dirty="0"/>
              <a:t>Raw Manganese</a:t>
            </a:r>
          </a:p>
          <a:p>
            <a:r>
              <a:rPr lang="en-US" dirty="0"/>
              <a:t>Raw Alkalinity</a:t>
            </a:r>
          </a:p>
          <a:p>
            <a:r>
              <a:rPr lang="en-US" dirty="0"/>
              <a:t>Raw Hardness</a:t>
            </a:r>
          </a:p>
          <a:p>
            <a:r>
              <a:rPr lang="en-US" dirty="0"/>
              <a:t>Turbidity</a:t>
            </a:r>
          </a:p>
          <a:p>
            <a:r>
              <a:rPr lang="en-US" dirty="0"/>
              <a:t>Temperature</a:t>
            </a:r>
          </a:p>
          <a:p>
            <a:r>
              <a:rPr lang="en-US" dirty="0"/>
              <a:t>Raw PH</a:t>
            </a:r>
          </a:p>
          <a:p>
            <a:endParaRPr lang="en-US" dirty="0"/>
          </a:p>
        </p:txBody>
      </p:sp>
      <p:pic>
        <p:nvPicPr>
          <p:cNvPr id="4098" name="Picture 2" descr="Water Sampling 101: Why Following Your Lab's Guidelines is Key to ...">
            <a:extLst>
              <a:ext uri="{FF2B5EF4-FFF2-40B4-BE49-F238E27FC236}">
                <a16:creationId xmlns:a16="http://schemas.microsoft.com/office/drawing/2014/main" id="{9286BB7B-0F5F-9A22-ACFD-D366A467CF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735" y="2355271"/>
            <a:ext cx="4942609" cy="329507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F787C9C0-5883-80C9-0F6E-56465850942C}"/>
              </a:ext>
            </a:extLst>
          </p:cNvPr>
          <p:cNvSpPr>
            <a:spLocks noGrp="1"/>
          </p:cNvSpPr>
          <p:nvPr>
            <p:ph type="sldNum" sz="quarter" idx="12"/>
          </p:nvPr>
        </p:nvSpPr>
        <p:spPr/>
        <p:txBody>
          <a:bodyPr/>
          <a:lstStyle/>
          <a:p>
            <a:fld id="{B1FE6DA9-00BB-4AA6-B864-65108A5F5295}" type="slidenum">
              <a:rPr lang="en-US" smtClean="0"/>
              <a:pPr/>
              <a:t>76</a:t>
            </a:fld>
            <a:endParaRPr lang="en-US"/>
          </a:p>
        </p:txBody>
      </p:sp>
    </p:spTree>
    <p:extLst>
      <p:ext uri="{BB962C8B-B14F-4D97-AF65-F5344CB8AC3E}">
        <p14:creationId xmlns:p14="http://schemas.microsoft.com/office/powerpoint/2010/main" val="7142305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5386A-2D52-E595-A233-ECE5694EC5BE}"/>
              </a:ext>
            </a:extLst>
          </p:cNvPr>
          <p:cNvSpPr>
            <a:spLocks noGrp="1"/>
          </p:cNvSpPr>
          <p:nvPr>
            <p:ph type="title"/>
          </p:nvPr>
        </p:nvSpPr>
        <p:spPr/>
        <p:txBody>
          <a:bodyPr/>
          <a:lstStyle/>
          <a:p>
            <a:r>
              <a:rPr lang="en-US"/>
              <a:t>Stepping Back to the Intake</a:t>
            </a:r>
          </a:p>
        </p:txBody>
      </p:sp>
      <p:sp>
        <p:nvSpPr>
          <p:cNvPr id="3" name="Content Placeholder 2">
            <a:extLst>
              <a:ext uri="{FF2B5EF4-FFF2-40B4-BE49-F238E27FC236}">
                <a16:creationId xmlns:a16="http://schemas.microsoft.com/office/drawing/2014/main" id="{C7D3FB63-B0C3-DE98-2514-7B165DBB313B}"/>
              </a:ext>
            </a:extLst>
          </p:cNvPr>
          <p:cNvSpPr>
            <a:spLocks noGrp="1"/>
          </p:cNvSpPr>
          <p:nvPr>
            <p:ph idx="1"/>
          </p:nvPr>
        </p:nvSpPr>
        <p:spPr>
          <a:xfrm>
            <a:off x="838200" y="1825625"/>
            <a:ext cx="10515600" cy="3784600"/>
          </a:xfrm>
        </p:spPr>
        <p:txBody>
          <a:bodyPr>
            <a:normAutofit fontScale="92500" lnSpcReduction="10000"/>
          </a:bodyPr>
          <a:lstStyle/>
          <a:p>
            <a:pPr marL="0" indent="0">
              <a:buNone/>
            </a:pPr>
            <a:r>
              <a:rPr lang="en-US" dirty="0"/>
              <a:t>By sampling:</a:t>
            </a:r>
          </a:p>
          <a:p>
            <a:pPr marL="0" indent="0">
              <a:buNone/>
            </a:pPr>
            <a:r>
              <a:rPr lang="en-US" dirty="0"/>
              <a:t>Raw Iron and Manganese will tell us how much oxidizer needs to be added</a:t>
            </a:r>
          </a:p>
          <a:p>
            <a:pPr marL="0" indent="0">
              <a:buNone/>
            </a:pPr>
            <a:endParaRPr lang="en-US" dirty="0"/>
          </a:p>
          <a:p>
            <a:pPr marL="0" indent="0">
              <a:buNone/>
            </a:pPr>
            <a:r>
              <a:rPr lang="en-US" dirty="0"/>
              <a:t>Raw alkalinity and temperature will tell us how well the water will react to our chemical additives</a:t>
            </a:r>
          </a:p>
          <a:p>
            <a:pPr marL="0" indent="0">
              <a:buNone/>
            </a:pPr>
            <a:endParaRPr lang="en-US" dirty="0"/>
          </a:p>
          <a:p>
            <a:pPr marL="0" indent="0">
              <a:buNone/>
            </a:pPr>
            <a:r>
              <a:rPr lang="en-US" dirty="0"/>
              <a:t>Raw Turbidity tells us how much coagulant to add to achieve less than .300 NTU post filter</a:t>
            </a:r>
          </a:p>
          <a:p>
            <a:pPr marL="0" indent="0">
              <a:buNone/>
            </a:pPr>
            <a:endParaRPr lang="en-US" dirty="0"/>
          </a:p>
        </p:txBody>
      </p:sp>
      <p:sp>
        <p:nvSpPr>
          <p:cNvPr id="5" name="Slide Number Placeholder 4">
            <a:extLst>
              <a:ext uri="{FF2B5EF4-FFF2-40B4-BE49-F238E27FC236}">
                <a16:creationId xmlns:a16="http://schemas.microsoft.com/office/drawing/2014/main" id="{74CCD5BF-E549-10BA-73DE-D96090AD2B1C}"/>
              </a:ext>
            </a:extLst>
          </p:cNvPr>
          <p:cNvSpPr>
            <a:spLocks noGrp="1"/>
          </p:cNvSpPr>
          <p:nvPr>
            <p:ph type="sldNum" sz="quarter" idx="12"/>
          </p:nvPr>
        </p:nvSpPr>
        <p:spPr/>
        <p:txBody>
          <a:bodyPr/>
          <a:lstStyle/>
          <a:p>
            <a:fld id="{B1FE6DA9-00BB-4AA6-B864-65108A5F5295}" type="slidenum">
              <a:rPr lang="en-US" smtClean="0"/>
              <a:pPr/>
              <a:t>77</a:t>
            </a:fld>
            <a:endParaRPr lang="en-US"/>
          </a:p>
        </p:txBody>
      </p:sp>
    </p:spTree>
    <p:extLst>
      <p:ext uri="{BB962C8B-B14F-4D97-AF65-F5344CB8AC3E}">
        <p14:creationId xmlns:p14="http://schemas.microsoft.com/office/powerpoint/2010/main" val="23163303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B1EB4-7816-4664-4059-0C7D78589320}"/>
              </a:ext>
            </a:extLst>
          </p:cNvPr>
          <p:cNvSpPr>
            <a:spLocks noGrp="1"/>
          </p:cNvSpPr>
          <p:nvPr>
            <p:ph type="title"/>
          </p:nvPr>
        </p:nvSpPr>
        <p:spPr/>
        <p:txBody>
          <a:bodyPr/>
          <a:lstStyle/>
          <a:p>
            <a:r>
              <a:rPr lang="en-US"/>
              <a:t>Permanganate Dosage Problem</a:t>
            </a:r>
          </a:p>
        </p:txBody>
      </p:sp>
      <p:sp>
        <p:nvSpPr>
          <p:cNvPr id="3" name="Content Placeholder 2">
            <a:extLst>
              <a:ext uri="{FF2B5EF4-FFF2-40B4-BE49-F238E27FC236}">
                <a16:creationId xmlns:a16="http://schemas.microsoft.com/office/drawing/2014/main" id="{C40A98B2-2433-A0CD-0B79-DA3C355A7E1B}"/>
              </a:ext>
            </a:extLst>
          </p:cNvPr>
          <p:cNvSpPr>
            <a:spLocks noGrp="1"/>
          </p:cNvSpPr>
          <p:nvPr>
            <p:ph idx="1"/>
          </p:nvPr>
        </p:nvSpPr>
        <p:spPr/>
        <p:txBody>
          <a:bodyPr/>
          <a:lstStyle/>
          <a:p>
            <a:pPr marL="0" indent="0">
              <a:buNone/>
            </a:pPr>
            <a:r>
              <a:rPr lang="en-US"/>
              <a:t>Permanganate Dose = Iron Concentration (mg/L) + 2x Manganese Concentration (mg/L) </a:t>
            </a:r>
          </a:p>
          <a:p>
            <a:pPr marL="0" indent="0">
              <a:buNone/>
            </a:pPr>
            <a:endParaRPr lang="en-US"/>
          </a:p>
          <a:p>
            <a:pPr marL="0" indent="0">
              <a:buNone/>
            </a:pPr>
            <a:r>
              <a:rPr lang="en-US"/>
              <a:t>Example: Raw water sampling has shown a raw iron concentration of .82 mg/L and a raw manganese concentration of .078 mg/L what should the permanganate dose be?</a:t>
            </a:r>
          </a:p>
        </p:txBody>
      </p:sp>
      <p:sp>
        <p:nvSpPr>
          <p:cNvPr id="5" name="Slide Number Placeholder 4">
            <a:extLst>
              <a:ext uri="{FF2B5EF4-FFF2-40B4-BE49-F238E27FC236}">
                <a16:creationId xmlns:a16="http://schemas.microsoft.com/office/drawing/2014/main" id="{FE37A89B-9BF3-D0E2-215C-3434D23DA409}"/>
              </a:ext>
            </a:extLst>
          </p:cNvPr>
          <p:cNvSpPr>
            <a:spLocks noGrp="1"/>
          </p:cNvSpPr>
          <p:nvPr>
            <p:ph type="sldNum" sz="quarter" idx="12"/>
          </p:nvPr>
        </p:nvSpPr>
        <p:spPr/>
        <p:txBody>
          <a:bodyPr/>
          <a:lstStyle/>
          <a:p>
            <a:fld id="{B1FE6DA9-00BB-4AA6-B864-65108A5F5295}" type="slidenum">
              <a:rPr lang="en-US" smtClean="0"/>
              <a:pPr/>
              <a:t>78</a:t>
            </a:fld>
            <a:endParaRPr lang="en-US"/>
          </a:p>
        </p:txBody>
      </p:sp>
    </p:spTree>
    <p:extLst>
      <p:ext uri="{BB962C8B-B14F-4D97-AF65-F5344CB8AC3E}">
        <p14:creationId xmlns:p14="http://schemas.microsoft.com/office/powerpoint/2010/main" val="33344270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EE366-1369-26BD-179B-7A84D0D8E11E}"/>
              </a:ext>
            </a:extLst>
          </p:cNvPr>
          <p:cNvSpPr>
            <a:spLocks noGrp="1"/>
          </p:cNvSpPr>
          <p:nvPr>
            <p:ph type="title"/>
          </p:nvPr>
        </p:nvSpPr>
        <p:spPr/>
        <p:txBody>
          <a:bodyPr/>
          <a:lstStyle/>
          <a:p>
            <a:r>
              <a:rPr lang="en-US"/>
              <a:t>Permanganate Dosage Problem Solution</a:t>
            </a:r>
          </a:p>
        </p:txBody>
      </p:sp>
      <p:sp>
        <p:nvSpPr>
          <p:cNvPr id="3" name="Content Placeholder 2">
            <a:extLst>
              <a:ext uri="{FF2B5EF4-FFF2-40B4-BE49-F238E27FC236}">
                <a16:creationId xmlns:a16="http://schemas.microsoft.com/office/drawing/2014/main" id="{847C992D-37F6-0E51-07A2-26CCC70C4606}"/>
              </a:ext>
            </a:extLst>
          </p:cNvPr>
          <p:cNvSpPr>
            <a:spLocks noGrp="1"/>
          </p:cNvSpPr>
          <p:nvPr>
            <p:ph idx="1"/>
          </p:nvPr>
        </p:nvSpPr>
        <p:spPr>
          <a:xfrm>
            <a:off x="838200" y="1825625"/>
            <a:ext cx="10515600" cy="3775075"/>
          </a:xfrm>
        </p:spPr>
        <p:txBody>
          <a:bodyPr>
            <a:normAutofit fontScale="92500" lnSpcReduction="20000"/>
          </a:bodyPr>
          <a:lstStyle/>
          <a:p>
            <a:r>
              <a:rPr lang="en-US"/>
              <a:t>Fe - .82 mg/L</a:t>
            </a:r>
          </a:p>
          <a:p>
            <a:r>
              <a:rPr lang="en-US"/>
              <a:t>Mn - .078 mg/L</a:t>
            </a:r>
          </a:p>
          <a:p>
            <a:endParaRPr lang="en-US"/>
          </a:p>
          <a:p>
            <a:pPr marL="0" indent="0">
              <a:buNone/>
            </a:pPr>
            <a:r>
              <a:rPr lang="en-US"/>
              <a:t>Remember PEMDAS?</a:t>
            </a:r>
          </a:p>
          <a:p>
            <a:pPr marL="0" indent="0">
              <a:buNone/>
            </a:pPr>
            <a:r>
              <a:rPr lang="en-US"/>
              <a:t>2 * .078 = .156</a:t>
            </a:r>
          </a:p>
          <a:p>
            <a:pPr marL="0" indent="0">
              <a:buNone/>
            </a:pPr>
            <a:endParaRPr lang="en-US"/>
          </a:p>
          <a:p>
            <a:pPr marL="0" indent="0">
              <a:buNone/>
            </a:pPr>
            <a:r>
              <a:rPr lang="en-US"/>
              <a:t>.82+.156 = </a:t>
            </a:r>
            <a:r>
              <a:rPr lang="en-US" b="1" u="sng"/>
              <a:t>0.976 mg/L</a:t>
            </a:r>
          </a:p>
          <a:p>
            <a:pPr marL="0" indent="0">
              <a:buNone/>
            </a:pPr>
            <a:endParaRPr lang="en-US"/>
          </a:p>
          <a:p>
            <a:pPr marL="0" indent="0">
              <a:buNone/>
            </a:pPr>
            <a:r>
              <a:rPr lang="en-US"/>
              <a:t>The Answer is approximately 1 ppm of permanganate.</a:t>
            </a:r>
          </a:p>
        </p:txBody>
      </p:sp>
      <p:sp>
        <p:nvSpPr>
          <p:cNvPr id="5" name="Slide Number Placeholder 4">
            <a:extLst>
              <a:ext uri="{FF2B5EF4-FFF2-40B4-BE49-F238E27FC236}">
                <a16:creationId xmlns:a16="http://schemas.microsoft.com/office/drawing/2014/main" id="{C70C3515-4E13-93AC-B2DF-65A008F8FBE0}"/>
              </a:ext>
            </a:extLst>
          </p:cNvPr>
          <p:cNvSpPr>
            <a:spLocks noGrp="1"/>
          </p:cNvSpPr>
          <p:nvPr>
            <p:ph type="sldNum" sz="quarter" idx="12"/>
          </p:nvPr>
        </p:nvSpPr>
        <p:spPr/>
        <p:txBody>
          <a:bodyPr/>
          <a:lstStyle/>
          <a:p>
            <a:fld id="{B1FE6DA9-00BB-4AA6-B864-65108A5F5295}" type="slidenum">
              <a:rPr lang="en-US" smtClean="0"/>
              <a:pPr/>
              <a:t>79</a:t>
            </a:fld>
            <a:endParaRPr lang="en-US"/>
          </a:p>
        </p:txBody>
      </p:sp>
    </p:spTree>
    <p:extLst>
      <p:ext uri="{BB962C8B-B14F-4D97-AF65-F5344CB8AC3E}">
        <p14:creationId xmlns:p14="http://schemas.microsoft.com/office/powerpoint/2010/main" val="4252206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6A423-E62A-0EF4-D041-C2EEEC87D6E9}"/>
              </a:ext>
            </a:extLst>
          </p:cNvPr>
          <p:cNvSpPr>
            <a:spLocks noGrp="1"/>
          </p:cNvSpPr>
          <p:nvPr>
            <p:ph type="title"/>
          </p:nvPr>
        </p:nvSpPr>
        <p:spPr/>
        <p:txBody>
          <a:bodyPr/>
          <a:lstStyle/>
          <a:p>
            <a:r>
              <a:rPr lang="en-US"/>
              <a:t>Safe Drinking Water Act</a:t>
            </a:r>
          </a:p>
        </p:txBody>
      </p:sp>
      <p:sp>
        <p:nvSpPr>
          <p:cNvPr id="3" name="Content Placeholder 2">
            <a:extLst>
              <a:ext uri="{FF2B5EF4-FFF2-40B4-BE49-F238E27FC236}">
                <a16:creationId xmlns:a16="http://schemas.microsoft.com/office/drawing/2014/main" id="{1F9D3621-D586-F358-FA9D-D30A09AAA4A3}"/>
              </a:ext>
            </a:extLst>
          </p:cNvPr>
          <p:cNvSpPr>
            <a:spLocks noGrp="1"/>
          </p:cNvSpPr>
          <p:nvPr>
            <p:ph idx="1"/>
          </p:nvPr>
        </p:nvSpPr>
        <p:spPr/>
        <p:txBody>
          <a:bodyPr vert="horz" lIns="91440" tIns="45720" rIns="91440" bIns="45720" rtlCol="0" anchor="t">
            <a:normAutofit/>
          </a:bodyPr>
          <a:lstStyle/>
          <a:p>
            <a:r>
              <a:rPr lang="en-US"/>
              <a:t>Original Law passed in 1974</a:t>
            </a:r>
          </a:p>
          <a:p>
            <a:r>
              <a:rPr lang="en-US"/>
              <a:t>Required EPA to establish standards for systems serving ≥25 customers</a:t>
            </a:r>
          </a:p>
          <a:p>
            <a:r>
              <a:rPr lang="en-US"/>
              <a:t>Provided for Federal and State partnership </a:t>
            </a:r>
          </a:p>
          <a:p>
            <a:r>
              <a:rPr lang="en-US"/>
              <a:t>Established a procedure to protect groundwater</a:t>
            </a:r>
          </a:p>
          <a:p>
            <a:pPr marL="457200" lvl="1" indent="0">
              <a:buNone/>
            </a:pPr>
            <a:endParaRPr lang="en-US"/>
          </a:p>
        </p:txBody>
      </p:sp>
      <p:sp>
        <p:nvSpPr>
          <p:cNvPr id="5" name="Slide Number Placeholder 4">
            <a:extLst>
              <a:ext uri="{FF2B5EF4-FFF2-40B4-BE49-F238E27FC236}">
                <a16:creationId xmlns:a16="http://schemas.microsoft.com/office/drawing/2014/main" id="{C024BA65-0056-9D6A-024E-61D62CA2CBE2}"/>
              </a:ext>
            </a:extLst>
          </p:cNvPr>
          <p:cNvSpPr>
            <a:spLocks noGrp="1"/>
          </p:cNvSpPr>
          <p:nvPr>
            <p:ph type="sldNum" sz="quarter" idx="12"/>
          </p:nvPr>
        </p:nvSpPr>
        <p:spPr/>
        <p:txBody>
          <a:bodyPr/>
          <a:lstStyle/>
          <a:p>
            <a:fld id="{B1FE6DA9-00BB-4AA6-B864-65108A5F5295}" type="slidenum">
              <a:rPr lang="en-US" smtClean="0"/>
              <a:pPr/>
              <a:t>8</a:t>
            </a:fld>
            <a:endParaRPr lang="en-US"/>
          </a:p>
        </p:txBody>
      </p:sp>
    </p:spTree>
    <p:extLst>
      <p:ext uri="{BB962C8B-B14F-4D97-AF65-F5344CB8AC3E}">
        <p14:creationId xmlns:p14="http://schemas.microsoft.com/office/powerpoint/2010/main" val="3442955189"/>
      </p:ext>
    </p:extLst>
  </p:cSld>
  <p:clrMapOvr>
    <a:masterClrMapping/>
  </p:clrMapOvr>
  <p:extLst>
    <p:ext uri="{6950BFC3-D8DA-4A85-94F7-54DA5524770B}">
      <p188:commentRel xmlns:p188="http://schemas.microsoft.com/office/powerpoint/2018/8/main" r:id="rId2"/>
    </p:ext>
  </p:extLs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5C245-4E5A-8F96-9C1F-FAB394BA0665}"/>
              </a:ext>
            </a:extLst>
          </p:cNvPr>
          <p:cNvSpPr>
            <a:spLocks noGrp="1"/>
          </p:cNvSpPr>
          <p:nvPr>
            <p:ph type="title"/>
          </p:nvPr>
        </p:nvSpPr>
        <p:spPr/>
        <p:txBody>
          <a:bodyPr/>
          <a:lstStyle/>
          <a:p>
            <a:r>
              <a:rPr lang="en-US"/>
              <a:t>Chlorine Testing Equipment</a:t>
            </a:r>
          </a:p>
        </p:txBody>
      </p:sp>
      <p:sp>
        <p:nvSpPr>
          <p:cNvPr id="3" name="Content Placeholder 2">
            <a:extLst>
              <a:ext uri="{FF2B5EF4-FFF2-40B4-BE49-F238E27FC236}">
                <a16:creationId xmlns:a16="http://schemas.microsoft.com/office/drawing/2014/main" id="{FACF3D5D-79A8-BBDC-BC94-DDAC24FE5F3A}"/>
              </a:ext>
            </a:extLst>
          </p:cNvPr>
          <p:cNvSpPr>
            <a:spLocks noGrp="1"/>
          </p:cNvSpPr>
          <p:nvPr>
            <p:ph idx="1"/>
          </p:nvPr>
        </p:nvSpPr>
        <p:spPr>
          <a:xfrm>
            <a:off x="838199" y="1825625"/>
            <a:ext cx="5881255" cy="3794125"/>
          </a:xfrm>
        </p:spPr>
        <p:txBody>
          <a:bodyPr>
            <a:normAutofit fontScale="85000" lnSpcReduction="10000"/>
          </a:bodyPr>
          <a:lstStyle/>
          <a:p>
            <a:pPr marL="0" indent="0">
              <a:buNone/>
            </a:pPr>
            <a:endParaRPr lang="en-US" dirty="0"/>
          </a:p>
          <a:p>
            <a:pPr marL="0" indent="0">
              <a:buNone/>
            </a:pPr>
            <a:r>
              <a:rPr lang="en-US" dirty="0"/>
              <a:t>You may only use approved testing methods from your state primacy agency</a:t>
            </a:r>
          </a:p>
          <a:p>
            <a:pPr marL="0" indent="0">
              <a:buNone/>
            </a:pPr>
            <a:endParaRPr lang="en-US" dirty="0"/>
          </a:p>
          <a:p>
            <a:pPr marL="0" indent="0">
              <a:buNone/>
            </a:pPr>
            <a:r>
              <a:rPr lang="en-US" dirty="0"/>
              <a:t>Chlorine testing equipment should be accurate to the nearest 0.2 mg/L</a:t>
            </a:r>
          </a:p>
          <a:p>
            <a:pPr marL="0" indent="0">
              <a:buNone/>
            </a:pPr>
            <a:endParaRPr lang="en-US" dirty="0"/>
          </a:p>
          <a:p>
            <a:pPr marL="0" indent="0">
              <a:buNone/>
            </a:pPr>
            <a:r>
              <a:rPr lang="en-US" dirty="0"/>
              <a:t>The EPA recommends using DPD colorimetric test kits for chlorine, chloramines, and chlorine dioxide</a:t>
            </a:r>
          </a:p>
        </p:txBody>
      </p:sp>
      <p:pic>
        <p:nvPicPr>
          <p:cNvPr id="5122" name="Picture 2" descr="Measuring Chlorine using DPD - Water Industry Journal">
            <a:extLst>
              <a:ext uri="{FF2B5EF4-FFF2-40B4-BE49-F238E27FC236}">
                <a16:creationId xmlns:a16="http://schemas.microsoft.com/office/drawing/2014/main" id="{C2722877-DD82-BE3E-FABF-10D6D3BE826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40582" y="1995054"/>
            <a:ext cx="6151418" cy="307570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4F1FA1F8-72E1-DE7B-2E5E-EF365090BAB0}"/>
              </a:ext>
            </a:extLst>
          </p:cNvPr>
          <p:cNvSpPr>
            <a:spLocks noGrp="1"/>
          </p:cNvSpPr>
          <p:nvPr>
            <p:ph type="sldNum" sz="quarter" idx="12"/>
          </p:nvPr>
        </p:nvSpPr>
        <p:spPr/>
        <p:txBody>
          <a:bodyPr/>
          <a:lstStyle/>
          <a:p>
            <a:fld id="{B1FE6DA9-00BB-4AA6-B864-65108A5F5295}" type="slidenum">
              <a:rPr lang="en-US" smtClean="0"/>
              <a:pPr/>
              <a:t>80</a:t>
            </a:fld>
            <a:endParaRPr lang="en-US"/>
          </a:p>
        </p:txBody>
      </p:sp>
    </p:spTree>
    <p:extLst>
      <p:ext uri="{BB962C8B-B14F-4D97-AF65-F5344CB8AC3E}">
        <p14:creationId xmlns:p14="http://schemas.microsoft.com/office/powerpoint/2010/main" val="26316772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5CEB0-5BDC-53EC-907E-96C9FD243F21}"/>
              </a:ext>
            </a:extLst>
          </p:cNvPr>
          <p:cNvSpPr>
            <a:spLocks noGrp="1"/>
          </p:cNvSpPr>
          <p:nvPr>
            <p:ph type="title"/>
          </p:nvPr>
        </p:nvSpPr>
        <p:spPr/>
        <p:txBody>
          <a:bodyPr/>
          <a:lstStyle/>
          <a:p>
            <a:r>
              <a:rPr lang="en-US"/>
              <a:t>Practice Question</a:t>
            </a:r>
          </a:p>
        </p:txBody>
      </p:sp>
      <p:sp>
        <p:nvSpPr>
          <p:cNvPr id="3" name="Content Placeholder 2">
            <a:extLst>
              <a:ext uri="{FF2B5EF4-FFF2-40B4-BE49-F238E27FC236}">
                <a16:creationId xmlns:a16="http://schemas.microsoft.com/office/drawing/2014/main" id="{0462C1C9-7137-89DE-D573-4B512F855307}"/>
              </a:ext>
            </a:extLst>
          </p:cNvPr>
          <p:cNvSpPr>
            <a:spLocks noGrp="1"/>
          </p:cNvSpPr>
          <p:nvPr>
            <p:ph idx="1"/>
          </p:nvPr>
        </p:nvSpPr>
        <p:spPr/>
        <p:txBody>
          <a:bodyPr/>
          <a:lstStyle/>
          <a:p>
            <a:pPr marL="0" indent="0">
              <a:buNone/>
            </a:pPr>
            <a:r>
              <a:rPr lang="en-US" sz="2800">
                <a:latin typeface="Arial" panose="020B0604020202020204" pitchFamily="34" charset="0"/>
                <a:ea typeface="Calibri" panose="020F0502020204030204" pitchFamily="34" charset="0"/>
                <a:cs typeface="Times New Roman" panose="02020603050405020304" pitchFamily="18" charset="0"/>
              </a:rPr>
              <a:t>Disinfection requirements are specified as CT values (concentration x exposure time). If a CT of 150 mg-min/L is required, what chlorine concentration is needed for an exposure time of 1 hour (60 minutes).</a:t>
            </a:r>
            <a:endParaRPr lang="en-US" sz="280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a:p>
        </p:txBody>
      </p:sp>
      <p:sp>
        <p:nvSpPr>
          <p:cNvPr id="5" name="Slide Number Placeholder 4">
            <a:extLst>
              <a:ext uri="{FF2B5EF4-FFF2-40B4-BE49-F238E27FC236}">
                <a16:creationId xmlns:a16="http://schemas.microsoft.com/office/drawing/2014/main" id="{84941D9C-F1D9-875A-82C5-9C463F1C4BE4}"/>
              </a:ext>
            </a:extLst>
          </p:cNvPr>
          <p:cNvSpPr>
            <a:spLocks noGrp="1"/>
          </p:cNvSpPr>
          <p:nvPr>
            <p:ph type="sldNum" sz="quarter" idx="12"/>
          </p:nvPr>
        </p:nvSpPr>
        <p:spPr/>
        <p:txBody>
          <a:bodyPr/>
          <a:lstStyle/>
          <a:p>
            <a:fld id="{B1FE6DA9-00BB-4AA6-B864-65108A5F5295}" type="slidenum">
              <a:rPr lang="en-US" smtClean="0"/>
              <a:pPr/>
              <a:t>81</a:t>
            </a:fld>
            <a:endParaRPr lang="en-US"/>
          </a:p>
        </p:txBody>
      </p:sp>
    </p:spTree>
    <p:extLst>
      <p:ext uri="{BB962C8B-B14F-4D97-AF65-F5344CB8AC3E}">
        <p14:creationId xmlns:p14="http://schemas.microsoft.com/office/powerpoint/2010/main" val="7350970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18221-A59C-8470-392C-ADE6019A8777}"/>
              </a:ext>
            </a:extLst>
          </p:cNvPr>
          <p:cNvSpPr>
            <a:spLocks noGrp="1"/>
          </p:cNvSpPr>
          <p:nvPr>
            <p:ph type="title"/>
          </p:nvPr>
        </p:nvSpPr>
        <p:spPr/>
        <p:txBody>
          <a:bodyPr/>
          <a:lstStyle/>
          <a:p>
            <a:r>
              <a:rPr lang="en-US"/>
              <a:t>Solution Work Through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E97E5DF-38BA-B9F6-D9CF-7D6669AD71FD}"/>
                  </a:ext>
                </a:extLst>
              </p:cNvPr>
              <p:cNvSpPr>
                <a:spLocks noGrp="1"/>
              </p:cNvSpPr>
              <p:nvPr>
                <p:ph idx="1"/>
              </p:nvPr>
            </p:nvSpPr>
            <p:spPr>
              <a:xfrm>
                <a:off x="838200" y="1825625"/>
                <a:ext cx="10515600" cy="3717925"/>
              </a:xfrm>
            </p:spPr>
            <p:txBody>
              <a:bodyPr>
                <a:normAutofit fontScale="70000" lnSpcReduction="20000"/>
              </a:bodyPr>
              <a:lstStyle/>
              <a:p>
                <a:pPr marL="0" indent="0" algn="just">
                  <a:lnSpc>
                    <a:spcPct val="101000"/>
                  </a:lnSpc>
                  <a:spcBef>
                    <a:spcPts val="0"/>
                  </a:spcBef>
                  <a:spcAft>
                    <a:spcPts val="800"/>
                  </a:spcAft>
                  <a:buNone/>
                </a:pPr>
                <a:r>
                  <a:rPr lang="en-US" sz="2800">
                    <a:latin typeface="Arial" panose="020B0604020202020204" pitchFamily="34" charset="0"/>
                    <a:ea typeface="Calibri" panose="020F0502020204030204" pitchFamily="34" charset="0"/>
                    <a:cs typeface="Times New Roman" panose="02020603050405020304" pitchFamily="18" charset="0"/>
                  </a:rPr>
                  <a:t>Disinfection requirements are specified as CT values (concentration x exposure time). If a CT of 150 mg-min/L is required, what chlorine concentration is needed for an exposure time of 1 hour (60 minutes).</a:t>
                </a:r>
                <a:endParaRPr lang="en-US" sz="2800">
                  <a:latin typeface="Calibri" panose="020F0502020204030204" pitchFamily="34" charset="0"/>
                  <a:ea typeface="Calibri" panose="020F0502020204030204" pitchFamily="34" charset="0"/>
                  <a:cs typeface="Times New Roman" panose="02020603050405020304" pitchFamily="18" charset="0"/>
                </a:endParaRPr>
              </a:p>
              <a:p>
                <a:pPr marL="114297" indent="0">
                  <a:spcBef>
                    <a:spcPts val="0"/>
                  </a:spcBef>
                  <a:buNone/>
                </a:pPr>
                <a:r>
                  <a:rPr lang="en-US" sz="2800" u="sng">
                    <a:latin typeface="Arial" panose="020B0604020202020204" pitchFamily="34" charset="0"/>
                    <a:ea typeface="Calibri" panose="020F0502020204030204" pitchFamily="34" charset="0"/>
                    <a:cs typeface="Times New Roman" panose="02020603050405020304" pitchFamily="18" charset="0"/>
                  </a:rPr>
                  <a:t>Solution</a:t>
                </a:r>
                <a:r>
                  <a:rPr lang="en-US" sz="2000">
                    <a:latin typeface="Arial" panose="020B0604020202020204" pitchFamily="34" charset="0"/>
                    <a:ea typeface="Calibri" panose="020F0502020204030204" pitchFamily="34" charset="0"/>
                    <a:cs typeface="Times New Roman" panose="02020603050405020304" pitchFamily="18" charset="0"/>
                  </a:rPr>
                  <a:t>:</a:t>
                </a:r>
              </a:p>
              <a:p>
                <a:pPr marL="0" indent="0" algn="ctr">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𝐶𝑇</m:t>
                      </m:r>
                      <m:r>
                        <a:rPr lang="en-US" i="1">
                          <a:latin typeface="Cambria Math" panose="02040503050406030204" pitchFamily="18" charset="0"/>
                        </a:rPr>
                        <m:t>=</m:t>
                      </m:r>
                      <m:r>
                        <a:rPr lang="en-US" i="1">
                          <a:latin typeface="Cambria Math" panose="02040503050406030204" pitchFamily="18" charset="0"/>
                        </a:rPr>
                        <m:t>𝐶𝑜𝑛𝑐𝑒𝑛𝑡𝑟𝑎𝑡𝑖𝑜𝑛</m:t>
                      </m:r>
                      <m:r>
                        <a:rPr lang="en-US" b="0" i="1" smtClean="0">
                          <a:latin typeface="Cambria Math" panose="02040503050406030204" pitchFamily="18" charset="0"/>
                        </a:rPr>
                        <m:t> </m:t>
                      </m:r>
                      <m:d>
                        <m:dPr>
                          <m:begChr m:val="["/>
                          <m:endChr m:val="]"/>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𝑚𝑔</m:t>
                              </m:r>
                            </m:num>
                            <m:den>
                              <m:r>
                                <a:rPr lang="en-US" b="0" i="1" smtClean="0">
                                  <a:latin typeface="Cambria Math" panose="02040503050406030204" pitchFamily="18" charset="0"/>
                                </a:rPr>
                                <m:t>𝐿</m:t>
                              </m:r>
                            </m:den>
                          </m:f>
                        </m:e>
                      </m:d>
                      <m:r>
                        <a:rPr lang="en-US" b="0" i="1" smtClean="0">
                          <a:latin typeface="Cambria Math" panose="02040503050406030204" pitchFamily="18" charset="0"/>
                        </a:rPr>
                        <m:t>× </m:t>
                      </m:r>
                      <m:r>
                        <a:rPr lang="en-US" i="1">
                          <a:latin typeface="Cambria Math" panose="02040503050406030204" pitchFamily="18" charset="0"/>
                        </a:rPr>
                        <m:t>𝑇</m:t>
                      </m:r>
                      <m:r>
                        <a:rPr lang="en-US" b="0" i="1" smtClean="0">
                          <a:latin typeface="Cambria Math" panose="02040503050406030204" pitchFamily="18" charset="0"/>
                        </a:rPr>
                        <m:t>𝑖𝑚𝑒</m:t>
                      </m:r>
                      <m:r>
                        <a:rPr lang="en-US" b="0" i="1" smtClean="0">
                          <a:latin typeface="Cambria Math" panose="02040503050406030204" pitchFamily="18" charset="0"/>
                        </a:rPr>
                        <m:t> [</m:t>
                      </m:r>
                      <m:r>
                        <a:rPr lang="en-US" b="0" i="1" smtClean="0">
                          <a:latin typeface="Cambria Math" panose="02040503050406030204" pitchFamily="18" charset="0"/>
                        </a:rPr>
                        <m:t>𝑚𝑖𝑛𝑢𝑡𝑒𝑠</m:t>
                      </m:r>
                      <m:r>
                        <a:rPr lang="en-US" b="0" i="1" smtClean="0">
                          <a:latin typeface="Cambria Math" panose="02040503050406030204" pitchFamily="18" charset="0"/>
                        </a:rPr>
                        <m:t>]</m:t>
                      </m:r>
                    </m:oMath>
                  </m:oMathPara>
                </a14:m>
                <a:endParaRPr lang="en-US"/>
              </a:p>
              <a:p>
                <a:pPr marL="0" indent="0" algn="ctr">
                  <a:buNone/>
                </a:pPr>
                <a:r>
                  <a:rPr lang="en-US"/>
                  <a:t>One hour is 60 minutes.</a:t>
                </a:r>
              </a:p>
              <a:p>
                <a:pPr marL="0" indent="0" algn="ctr">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150</m:t>
                      </m:r>
                      <m:f>
                        <m:fPr>
                          <m:ctrlPr>
                            <a:rPr lang="en-US" i="1">
                              <a:latin typeface="Cambria Math" panose="02040503050406030204" pitchFamily="18" charset="0"/>
                            </a:rPr>
                          </m:ctrlPr>
                        </m:fPr>
                        <m:num>
                          <m:r>
                            <m:rPr>
                              <m:nor/>
                            </m:rPr>
                            <a:rPr lang="en-US" i="1" dirty="0">
                              <a:latin typeface="Arial" panose="020B0604020202020204" pitchFamily="34" charset="0"/>
                              <a:ea typeface="Calibri" panose="020F0502020204030204" pitchFamily="34" charset="0"/>
                              <a:cs typeface="Times New Roman" panose="02020603050405020304" pitchFamily="18" charset="0"/>
                            </a:rPr>
                            <m:t>mg</m:t>
                          </m:r>
                          <m:r>
                            <m:rPr>
                              <m:nor/>
                            </m:rPr>
                            <a:rPr lang="en-US" i="1" dirty="0">
                              <a:latin typeface="Arial" panose="020B0604020202020204" pitchFamily="34" charset="0"/>
                              <a:ea typeface="Calibri" panose="020F0502020204030204" pitchFamily="34" charset="0"/>
                              <a:cs typeface="Times New Roman" panose="02020603050405020304" pitchFamily="18" charset="0"/>
                            </a:rPr>
                            <m:t>−</m:t>
                          </m:r>
                          <m:r>
                            <m:rPr>
                              <m:nor/>
                            </m:rPr>
                            <a:rPr lang="en-US" i="1" dirty="0">
                              <a:latin typeface="Arial" panose="020B0604020202020204" pitchFamily="34" charset="0"/>
                              <a:ea typeface="Calibri" panose="020F0502020204030204" pitchFamily="34" charset="0"/>
                              <a:cs typeface="Times New Roman" panose="02020603050405020304" pitchFamily="18" charset="0"/>
                            </a:rPr>
                            <m:t>min</m:t>
                          </m:r>
                        </m:num>
                        <m:den>
                          <m:r>
                            <a:rPr lang="en-US" i="1">
                              <a:latin typeface="Cambria Math" panose="02040503050406030204" pitchFamily="18" charset="0"/>
                            </a:rPr>
                            <m:t>𝐿</m:t>
                          </m:r>
                        </m:den>
                      </m:f>
                      <m:r>
                        <a:rPr lang="en-US" i="1">
                          <a:latin typeface="Cambria Math" panose="02040503050406030204" pitchFamily="18" charset="0"/>
                        </a:rPr>
                        <m:t>=</m:t>
                      </m:r>
                      <m:r>
                        <a:rPr lang="en-US" i="1">
                          <a:latin typeface="Cambria Math" panose="02040503050406030204" pitchFamily="18" charset="0"/>
                        </a:rPr>
                        <m:t>𝐶𝑜𝑛𝑐𝑒𝑛𝑡𝑟𝑎𝑡𝑖𝑜𝑛</m:t>
                      </m:r>
                      <m:r>
                        <a:rPr lang="en-US" b="0" i="1" smtClean="0">
                          <a:latin typeface="Cambria Math" panose="02040503050406030204" pitchFamily="18" charset="0"/>
                        </a:rPr>
                        <m:t> </m:t>
                      </m:r>
                      <m:r>
                        <a:rPr lang="en-US" i="1">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60 </m:t>
                          </m:r>
                          <m:r>
                            <a:rPr lang="en-US" i="1">
                              <a:latin typeface="Cambria Math" panose="02040503050406030204" pitchFamily="18" charset="0"/>
                            </a:rPr>
                            <m:t>𝑚𝑖𝑛𝑢𝑡𝑒𝑠</m:t>
                          </m:r>
                        </m:e>
                      </m:d>
                    </m:oMath>
                  </m:oMathPara>
                </a14:m>
                <a:endParaRPr lang="en-US"/>
              </a:p>
              <a:p>
                <a:pPr marL="0" indent="0" algn="ctr">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𝐶</m:t>
                      </m:r>
                      <m:r>
                        <a:rPr lang="en-US" b="0" i="1" smtClean="0">
                          <a:latin typeface="Cambria Math" panose="02040503050406030204" pitchFamily="18" charset="0"/>
                        </a:rPr>
                        <m:t>𝑜𝑛𝑐𝑒𝑛𝑡𝑟𝑎𝑡𝑖𝑜𝑛</m:t>
                      </m:r>
                      <m:r>
                        <a:rPr lang="en-US" b="0" i="1" smtClean="0">
                          <a:latin typeface="Cambria Math" panose="02040503050406030204" pitchFamily="18" charset="0"/>
                        </a:rPr>
                        <m:t> </m:t>
                      </m:r>
                      <m:d>
                        <m:dPr>
                          <m:begChr m:val="["/>
                          <m:endChr m:val="]"/>
                          <m:ctrlPr>
                            <a:rPr lang="en-US" b="0" i="1" smtClean="0">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𝑚𝑔</m:t>
                              </m:r>
                            </m:num>
                            <m:den>
                              <m:r>
                                <a:rPr lang="en-US" i="1">
                                  <a:latin typeface="Cambria Math" panose="02040503050406030204" pitchFamily="18" charset="0"/>
                                </a:rPr>
                                <m:t>𝐿</m:t>
                              </m:r>
                            </m:den>
                          </m:f>
                        </m:e>
                      </m:d>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150</m:t>
                          </m:r>
                          <m:r>
                            <m:rPr>
                              <m:nor/>
                            </m:rPr>
                            <a:rPr lang="en-US" b="0" i="1" smtClean="0"/>
                            <m:t> </m:t>
                          </m:r>
                          <m:r>
                            <m:rPr>
                              <m:nor/>
                            </m:rPr>
                            <a:rPr lang="en-US" i="1" dirty="0">
                              <a:ea typeface="Calibri" panose="020F0502020204030204" pitchFamily="34" charset="0"/>
                              <a:cs typeface="Times New Roman" panose="02020603050405020304" pitchFamily="18" charset="0"/>
                            </a:rPr>
                            <m:t>mg</m:t>
                          </m:r>
                          <m:r>
                            <m:rPr>
                              <m:nor/>
                            </m:rPr>
                            <a:rPr lang="en-US" i="1" dirty="0">
                              <a:ea typeface="Calibri" panose="020F0502020204030204" pitchFamily="34" charset="0"/>
                              <a:cs typeface="Times New Roman" panose="02020603050405020304" pitchFamily="18" charset="0"/>
                            </a:rPr>
                            <m:t>−</m:t>
                          </m:r>
                          <m:r>
                            <m:rPr>
                              <m:nor/>
                            </m:rPr>
                            <a:rPr lang="en-US" i="1" dirty="0">
                              <a:ea typeface="Calibri" panose="020F0502020204030204" pitchFamily="34" charset="0"/>
                              <a:cs typeface="Times New Roman" panose="02020603050405020304" pitchFamily="18" charset="0"/>
                            </a:rPr>
                            <m:t>min</m:t>
                          </m:r>
                          <m:r>
                            <a:rPr lang="en-US" i="1">
                              <a:latin typeface="Cambria Math" panose="02040503050406030204" pitchFamily="18" charset="0"/>
                            </a:rPr>
                            <m:t>/</m:t>
                          </m:r>
                          <m:r>
                            <a:rPr lang="en-US" i="1">
                              <a:latin typeface="Cambria Math" panose="02040503050406030204" pitchFamily="18" charset="0"/>
                            </a:rPr>
                            <m:t>𝐿</m:t>
                          </m:r>
                        </m:num>
                        <m:den>
                          <m:r>
                            <a:rPr lang="en-US" b="0" i="1" smtClean="0">
                              <a:latin typeface="Cambria Math" panose="02040503050406030204" pitchFamily="18" charset="0"/>
                            </a:rPr>
                            <m:t>6</m:t>
                          </m:r>
                          <m:r>
                            <a:rPr lang="en-US" i="1">
                              <a:latin typeface="Cambria Math" panose="02040503050406030204" pitchFamily="18" charset="0"/>
                            </a:rPr>
                            <m:t>0 </m:t>
                          </m:r>
                          <m:r>
                            <a:rPr lang="en-US" i="1">
                              <a:latin typeface="Cambria Math" panose="02040503050406030204" pitchFamily="18" charset="0"/>
                            </a:rPr>
                            <m:t>𝑚𝑖𝑛𝑢𝑡𝑒𝑠</m:t>
                          </m:r>
                        </m:den>
                      </m:f>
                    </m:oMath>
                  </m:oMathPara>
                </a14:m>
                <a:endParaRPr lang="en-US"/>
              </a:p>
              <a:p>
                <a:pPr marL="0" indent="0" algn="ctr">
                  <a:buNone/>
                </a:pPr>
                <a:endParaRPr lang="en-US"/>
              </a:p>
              <a:p>
                <a:pPr marL="0" indent="0" algn="ctr">
                  <a:buNone/>
                </a:pPr>
                <a14:m>
                  <m:oMathPara xmlns:m="http://schemas.openxmlformats.org/officeDocument/2006/math">
                    <m:oMathParaPr>
                      <m:jc m:val="centerGroup"/>
                    </m:oMathParaPr>
                    <m:oMath xmlns:m="http://schemas.openxmlformats.org/officeDocument/2006/math">
                      <m:r>
                        <a:rPr lang="en-US" i="1">
                          <a:highlight>
                            <a:srgbClr val="FFFF00"/>
                          </a:highlight>
                          <a:latin typeface="Cambria Math" panose="02040503050406030204" pitchFamily="18" charset="0"/>
                        </a:rPr>
                        <m:t>𝐶</m:t>
                      </m:r>
                      <m:r>
                        <a:rPr lang="en-US" b="0" i="1" smtClean="0">
                          <a:highlight>
                            <a:srgbClr val="FFFF00"/>
                          </a:highlight>
                          <a:latin typeface="Cambria Math" panose="02040503050406030204" pitchFamily="18" charset="0"/>
                        </a:rPr>
                        <m:t>𝑜𝑛𝑐𝑒𝑛𝑡𝑟𝑎𝑡𝑖𝑜𝑛</m:t>
                      </m:r>
                      <m:r>
                        <a:rPr lang="en-US" i="1">
                          <a:highlight>
                            <a:srgbClr val="FFFF00"/>
                          </a:highlight>
                          <a:latin typeface="Cambria Math" panose="02040503050406030204" pitchFamily="18" charset="0"/>
                        </a:rPr>
                        <m:t>=</m:t>
                      </m:r>
                      <m:r>
                        <a:rPr lang="en-US" b="0" i="1" smtClean="0">
                          <a:highlight>
                            <a:srgbClr val="FFFF00"/>
                          </a:highlight>
                          <a:latin typeface="Cambria Math" panose="02040503050406030204" pitchFamily="18" charset="0"/>
                        </a:rPr>
                        <m:t>2.5</m:t>
                      </m:r>
                      <m:r>
                        <a:rPr lang="en-US" i="1">
                          <a:highlight>
                            <a:srgbClr val="FFFF00"/>
                          </a:highlight>
                          <a:latin typeface="Cambria Math" panose="02040503050406030204" pitchFamily="18" charset="0"/>
                        </a:rPr>
                        <m:t> </m:t>
                      </m:r>
                      <m:r>
                        <a:rPr lang="en-US" i="1">
                          <a:highlight>
                            <a:srgbClr val="FFFF00"/>
                          </a:highlight>
                          <a:latin typeface="Cambria Math" panose="02040503050406030204" pitchFamily="18" charset="0"/>
                        </a:rPr>
                        <m:t>𝑚𝑔</m:t>
                      </m:r>
                      <m:r>
                        <a:rPr lang="en-US" i="1">
                          <a:highlight>
                            <a:srgbClr val="FFFF00"/>
                          </a:highlight>
                          <a:latin typeface="Cambria Math" panose="02040503050406030204" pitchFamily="18" charset="0"/>
                        </a:rPr>
                        <m:t>/</m:t>
                      </m:r>
                      <m:r>
                        <a:rPr lang="en-US" i="1">
                          <a:highlight>
                            <a:srgbClr val="FFFF00"/>
                          </a:highlight>
                          <a:latin typeface="Cambria Math" panose="02040503050406030204" pitchFamily="18" charset="0"/>
                        </a:rPr>
                        <m:t>𝐿</m:t>
                      </m:r>
                    </m:oMath>
                  </m:oMathPara>
                </a14:m>
                <a:endParaRPr lang="en-US">
                  <a:highlight>
                    <a:srgbClr val="FFFF00"/>
                  </a:highlight>
                </a:endParaRPr>
              </a:p>
              <a:p>
                <a:pPr marL="0" indent="0">
                  <a:buNone/>
                </a:pPr>
                <a:endParaRPr lang="en-US"/>
              </a:p>
            </p:txBody>
          </p:sp>
        </mc:Choice>
        <mc:Fallback xmlns="">
          <p:sp>
            <p:nvSpPr>
              <p:cNvPr id="3" name="Content Placeholder 2">
                <a:extLst>
                  <a:ext uri="{FF2B5EF4-FFF2-40B4-BE49-F238E27FC236}">
                    <a16:creationId xmlns:a16="http://schemas.microsoft.com/office/drawing/2014/main" id="{2E97E5DF-38BA-B9F6-D9CF-7D6669AD71FD}"/>
                  </a:ext>
                </a:extLst>
              </p:cNvPr>
              <p:cNvSpPr>
                <a:spLocks noGrp="1" noRot="1" noChangeAspect="1" noMove="1" noResize="1" noEditPoints="1" noAdjustHandles="1" noChangeArrowheads="1" noChangeShapeType="1" noTextEdit="1"/>
              </p:cNvSpPr>
              <p:nvPr>
                <p:ph idx="1"/>
              </p:nvPr>
            </p:nvSpPr>
            <p:spPr>
              <a:xfrm>
                <a:off x="838200" y="1825625"/>
                <a:ext cx="10515600" cy="3717925"/>
              </a:xfrm>
              <a:blipFill>
                <a:blip r:embed="rId2"/>
                <a:stretch>
                  <a:fillRect l="-638" t="-2295" r="-580"/>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8BBDEE0D-D3D0-F23C-B50B-CFCD477B425C}"/>
              </a:ext>
            </a:extLst>
          </p:cNvPr>
          <p:cNvSpPr>
            <a:spLocks noGrp="1"/>
          </p:cNvSpPr>
          <p:nvPr>
            <p:ph type="sldNum" sz="quarter" idx="12"/>
          </p:nvPr>
        </p:nvSpPr>
        <p:spPr/>
        <p:txBody>
          <a:bodyPr/>
          <a:lstStyle/>
          <a:p>
            <a:fld id="{B1FE6DA9-00BB-4AA6-B864-65108A5F5295}" type="slidenum">
              <a:rPr lang="en-US" smtClean="0"/>
              <a:pPr/>
              <a:t>82</a:t>
            </a:fld>
            <a:endParaRPr lang="en-US"/>
          </a:p>
        </p:txBody>
      </p:sp>
    </p:spTree>
    <p:extLst>
      <p:ext uri="{BB962C8B-B14F-4D97-AF65-F5344CB8AC3E}">
        <p14:creationId xmlns:p14="http://schemas.microsoft.com/office/powerpoint/2010/main" val="27447707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BBDE72-31B3-AB06-E967-3492DC6DEC7C}"/>
              </a:ext>
            </a:extLst>
          </p:cNvPr>
          <p:cNvSpPr txBox="1"/>
          <p:nvPr/>
        </p:nvSpPr>
        <p:spPr>
          <a:xfrm>
            <a:off x="3801846" y="2828835"/>
            <a:ext cx="4588307" cy="1200329"/>
          </a:xfrm>
          <a:prstGeom prst="rect">
            <a:avLst/>
          </a:prstGeom>
          <a:noFill/>
        </p:spPr>
        <p:txBody>
          <a:bodyPr wrap="none" rtlCol="0">
            <a:spAutoFit/>
          </a:bodyPr>
          <a:lstStyle/>
          <a:p>
            <a:r>
              <a:rPr lang="en-US" sz="7200"/>
              <a:t>Break Time</a:t>
            </a:r>
          </a:p>
        </p:txBody>
      </p:sp>
      <p:sp>
        <p:nvSpPr>
          <p:cNvPr id="5" name="TextBox 4">
            <a:extLst>
              <a:ext uri="{FF2B5EF4-FFF2-40B4-BE49-F238E27FC236}">
                <a16:creationId xmlns:a16="http://schemas.microsoft.com/office/drawing/2014/main" id="{7E185D2B-5E64-1601-52F1-3774EDB8759F}"/>
              </a:ext>
            </a:extLst>
          </p:cNvPr>
          <p:cNvSpPr txBox="1"/>
          <p:nvPr/>
        </p:nvSpPr>
        <p:spPr>
          <a:xfrm>
            <a:off x="3459347" y="4029164"/>
            <a:ext cx="5273303" cy="400110"/>
          </a:xfrm>
          <a:prstGeom prst="rect">
            <a:avLst/>
          </a:prstGeom>
          <a:noFill/>
        </p:spPr>
        <p:txBody>
          <a:bodyPr wrap="none" rtlCol="0">
            <a:spAutoFit/>
          </a:bodyPr>
          <a:lstStyle/>
          <a:p>
            <a:r>
              <a:rPr lang="en-US" sz="2000"/>
              <a:t>10-minute break for bathroom and stretch legs</a:t>
            </a:r>
          </a:p>
        </p:txBody>
      </p:sp>
      <p:sp>
        <p:nvSpPr>
          <p:cNvPr id="3" name="Slide Number Placeholder 2">
            <a:extLst>
              <a:ext uri="{FF2B5EF4-FFF2-40B4-BE49-F238E27FC236}">
                <a16:creationId xmlns:a16="http://schemas.microsoft.com/office/drawing/2014/main" id="{408BD4EF-92B1-38DC-69E8-0CECEF135D02}"/>
              </a:ext>
            </a:extLst>
          </p:cNvPr>
          <p:cNvSpPr>
            <a:spLocks noGrp="1"/>
          </p:cNvSpPr>
          <p:nvPr>
            <p:ph type="sldNum" sz="quarter" idx="12"/>
          </p:nvPr>
        </p:nvSpPr>
        <p:spPr/>
        <p:txBody>
          <a:bodyPr/>
          <a:lstStyle/>
          <a:p>
            <a:fld id="{B1FE6DA9-00BB-4AA6-B864-65108A5F5295}" type="slidenum">
              <a:rPr lang="en-US" smtClean="0"/>
              <a:pPr/>
              <a:t>83</a:t>
            </a:fld>
            <a:endParaRPr lang="en-US"/>
          </a:p>
        </p:txBody>
      </p:sp>
    </p:spTree>
    <p:extLst>
      <p:ext uri="{BB962C8B-B14F-4D97-AF65-F5344CB8AC3E}">
        <p14:creationId xmlns:p14="http://schemas.microsoft.com/office/powerpoint/2010/main" val="40518534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B457A-D0B3-CCBC-5E55-6AF64AA3AC56}"/>
              </a:ext>
            </a:extLst>
          </p:cNvPr>
          <p:cNvSpPr>
            <a:spLocks noGrp="1"/>
          </p:cNvSpPr>
          <p:nvPr>
            <p:ph type="title"/>
          </p:nvPr>
        </p:nvSpPr>
        <p:spPr/>
        <p:txBody>
          <a:bodyPr/>
          <a:lstStyle/>
          <a:p>
            <a:r>
              <a:rPr lang="en-US"/>
              <a:t>Types of sampling</a:t>
            </a:r>
          </a:p>
        </p:txBody>
      </p:sp>
      <p:sp>
        <p:nvSpPr>
          <p:cNvPr id="3" name="Content Placeholder 2">
            <a:extLst>
              <a:ext uri="{FF2B5EF4-FFF2-40B4-BE49-F238E27FC236}">
                <a16:creationId xmlns:a16="http://schemas.microsoft.com/office/drawing/2014/main" id="{A7BBEEE5-EEF7-9089-BB22-516EBE732011}"/>
              </a:ext>
            </a:extLst>
          </p:cNvPr>
          <p:cNvSpPr>
            <a:spLocks noGrp="1"/>
          </p:cNvSpPr>
          <p:nvPr>
            <p:ph idx="1"/>
          </p:nvPr>
        </p:nvSpPr>
        <p:spPr/>
        <p:txBody>
          <a:bodyPr/>
          <a:lstStyle/>
          <a:p>
            <a:pPr marL="0" indent="0">
              <a:buNone/>
            </a:pPr>
            <a:r>
              <a:rPr lang="en-US" dirty="0"/>
              <a:t>There are three (3) basic types of samples taken in drinking water production</a:t>
            </a:r>
          </a:p>
          <a:p>
            <a:pPr marL="0" indent="0">
              <a:buNone/>
            </a:pPr>
            <a:endParaRPr lang="en-US" dirty="0"/>
          </a:p>
          <a:p>
            <a:r>
              <a:rPr lang="en-US" dirty="0"/>
              <a:t>Representative</a:t>
            </a:r>
          </a:p>
          <a:p>
            <a:r>
              <a:rPr lang="en-US" dirty="0"/>
              <a:t>Grab</a:t>
            </a:r>
          </a:p>
          <a:p>
            <a:r>
              <a:rPr lang="en-US" dirty="0"/>
              <a:t>Composite</a:t>
            </a:r>
          </a:p>
        </p:txBody>
      </p:sp>
      <p:sp>
        <p:nvSpPr>
          <p:cNvPr id="5" name="Slide Number Placeholder 4">
            <a:extLst>
              <a:ext uri="{FF2B5EF4-FFF2-40B4-BE49-F238E27FC236}">
                <a16:creationId xmlns:a16="http://schemas.microsoft.com/office/drawing/2014/main" id="{13DDCCD3-8835-0939-E018-FC695EBF797C}"/>
              </a:ext>
            </a:extLst>
          </p:cNvPr>
          <p:cNvSpPr>
            <a:spLocks noGrp="1"/>
          </p:cNvSpPr>
          <p:nvPr>
            <p:ph type="sldNum" sz="quarter" idx="12"/>
          </p:nvPr>
        </p:nvSpPr>
        <p:spPr/>
        <p:txBody>
          <a:bodyPr/>
          <a:lstStyle/>
          <a:p>
            <a:fld id="{B1FE6DA9-00BB-4AA6-B864-65108A5F5295}" type="slidenum">
              <a:rPr lang="en-US" smtClean="0"/>
              <a:pPr/>
              <a:t>84</a:t>
            </a:fld>
            <a:endParaRPr lang="en-US"/>
          </a:p>
        </p:txBody>
      </p:sp>
    </p:spTree>
    <p:extLst>
      <p:ext uri="{BB962C8B-B14F-4D97-AF65-F5344CB8AC3E}">
        <p14:creationId xmlns:p14="http://schemas.microsoft.com/office/powerpoint/2010/main" val="30349737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A2D4B-C919-0759-E81D-E869DF910D77}"/>
              </a:ext>
            </a:extLst>
          </p:cNvPr>
          <p:cNvSpPr>
            <a:spLocks noGrp="1"/>
          </p:cNvSpPr>
          <p:nvPr>
            <p:ph type="title"/>
          </p:nvPr>
        </p:nvSpPr>
        <p:spPr/>
        <p:txBody>
          <a:bodyPr/>
          <a:lstStyle/>
          <a:p>
            <a:r>
              <a:rPr lang="en-US"/>
              <a:t>Representative Sample</a:t>
            </a:r>
          </a:p>
        </p:txBody>
      </p:sp>
      <p:sp>
        <p:nvSpPr>
          <p:cNvPr id="3" name="Content Placeholder 2">
            <a:extLst>
              <a:ext uri="{FF2B5EF4-FFF2-40B4-BE49-F238E27FC236}">
                <a16:creationId xmlns:a16="http://schemas.microsoft.com/office/drawing/2014/main" id="{26018AF4-4831-62D3-73BB-D6A8734ABFFC}"/>
              </a:ext>
            </a:extLst>
          </p:cNvPr>
          <p:cNvSpPr>
            <a:spLocks noGrp="1"/>
          </p:cNvSpPr>
          <p:nvPr>
            <p:ph idx="1"/>
          </p:nvPr>
        </p:nvSpPr>
        <p:spPr>
          <a:xfrm>
            <a:off x="838200" y="1825625"/>
            <a:ext cx="10515600" cy="3794125"/>
          </a:xfrm>
        </p:spPr>
        <p:txBody>
          <a:bodyPr>
            <a:normAutofit lnSpcReduction="10000"/>
          </a:bodyPr>
          <a:lstStyle/>
          <a:p>
            <a:pPr marL="0" indent="0">
              <a:buNone/>
            </a:pPr>
            <a:r>
              <a:rPr lang="en-US"/>
              <a:t>Representative samples: a portion of material or water that is as nearly identical in content and consistency as possible to that in the larger body of material or water being sampled</a:t>
            </a:r>
          </a:p>
          <a:p>
            <a:pPr marL="0" indent="0">
              <a:buNone/>
            </a:pPr>
            <a:endParaRPr lang="en-US"/>
          </a:p>
          <a:p>
            <a:pPr marL="0" indent="0">
              <a:buNone/>
            </a:pPr>
            <a:r>
              <a:rPr lang="en-US"/>
              <a:t>Examples:</a:t>
            </a:r>
          </a:p>
          <a:p>
            <a:r>
              <a:rPr lang="en-US"/>
              <a:t>Tap Sampling: flushing the lines to get a sample representative of that in the water main</a:t>
            </a:r>
          </a:p>
          <a:p>
            <a:r>
              <a:rPr lang="en-US"/>
              <a:t>Open Waters: sampling as close to the middle of the body of water as feasible</a:t>
            </a:r>
          </a:p>
        </p:txBody>
      </p:sp>
      <p:sp>
        <p:nvSpPr>
          <p:cNvPr id="5" name="Slide Number Placeholder 4">
            <a:extLst>
              <a:ext uri="{FF2B5EF4-FFF2-40B4-BE49-F238E27FC236}">
                <a16:creationId xmlns:a16="http://schemas.microsoft.com/office/drawing/2014/main" id="{BFB9668A-AE0E-DBE6-BB1E-0DCD6E058B4D}"/>
              </a:ext>
            </a:extLst>
          </p:cNvPr>
          <p:cNvSpPr>
            <a:spLocks noGrp="1"/>
          </p:cNvSpPr>
          <p:nvPr>
            <p:ph type="sldNum" sz="quarter" idx="12"/>
          </p:nvPr>
        </p:nvSpPr>
        <p:spPr/>
        <p:txBody>
          <a:bodyPr/>
          <a:lstStyle/>
          <a:p>
            <a:fld id="{B1FE6DA9-00BB-4AA6-B864-65108A5F5295}" type="slidenum">
              <a:rPr lang="en-US" smtClean="0"/>
              <a:pPr/>
              <a:t>85</a:t>
            </a:fld>
            <a:endParaRPr lang="en-US"/>
          </a:p>
        </p:txBody>
      </p:sp>
    </p:spTree>
    <p:extLst>
      <p:ext uri="{BB962C8B-B14F-4D97-AF65-F5344CB8AC3E}">
        <p14:creationId xmlns:p14="http://schemas.microsoft.com/office/powerpoint/2010/main" val="25036448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883BF-B12F-FBBA-4076-1F4F7F9FFD26}"/>
              </a:ext>
            </a:extLst>
          </p:cNvPr>
          <p:cNvSpPr>
            <a:spLocks noGrp="1"/>
          </p:cNvSpPr>
          <p:nvPr>
            <p:ph type="title"/>
          </p:nvPr>
        </p:nvSpPr>
        <p:spPr/>
        <p:txBody>
          <a:bodyPr/>
          <a:lstStyle/>
          <a:p>
            <a:r>
              <a:rPr lang="en-US"/>
              <a:t>Grab Sample</a:t>
            </a:r>
          </a:p>
        </p:txBody>
      </p:sp>
      <p:sp>
        <p:nvSpPr>
          <p:cNvPr id="3" name="Content Placeholder 2">
            <a:extLst>
              <a:ext uri="{FF2B5EF4-FFF2-40B4-BE49-F238E27FC236}">
                <a16:creationId xmlns:a16="http://schemas.microsoft.com/office/drawing/2014/main" id="{24EE9DCF-98D7-46E1-339B-E0CDF6946DF5}"/>
              </a:ext>
            </a:extLst>
          </p:cNvPr>
          <p:cNvSpPr>
            <a:spLocks noGrp="1"/>
          </p:cNvSpPr>
          <p:nvPr>
            <p:ph idx="1"/>
          </p:nvPr>
        </p:nvSpPr>
        <p:spPr/>
        <p:txBody>
          <a:bodyPr/>
          <a:lstStyle/>
          <a:p>
            <a:pPr marL="0" indent="0">
              <a:buNone/>
            </a:pPr>
            <a:r>
              <a:rPr lang="en-US"/>
              <a:t>Grab Sample : a single sample collected at a particular time and place which represents the composition of the water at that time and place</a:t>
            </a:r>
          </a:p>
          <a:p>
            <a:endParaRPr lang="en-US"/>
          </a:p>
          <a:p>
            <a:pPr marL="0" indent="0">
              <a:buNone/>
            </a:pPr>
            <a:r>
              <a:rPr lang="en-US"/>
              <a:t>Examples: </a:t>
            </a:r>
          </a:p>
          <a:p>
            <a:r>
              <a:rPr lang="en-US"/>
              <a:t>Total/Free chlorine test, Bacterial Samples, Fluoride Samples</a:t>
            </a:r>
          </a:p>
        </p:txBody>
      </p:sp>
      <p:sp>
        <p:nvSpPr>
          <p:cNvPr id="5" name="Slide Number Placeholder 4">
            <a:extLst>
              <a:ext uri="{FF2B5EF4-FFF2-40B4-BE49-F238E27FC236}">
                <a16:creationId xmlns:a16="http://schemas.microsoft.com/office/drawing/2014/main" id="{F3D22734-40FD-83A3-F68A-341CB09A3E93}"/>
              </a:ext>
            </a:extLst>
          </p:cNvPr>
          <p:cNvSpPr>
            <a:spLocks noGrp="1"/>
          </p:cNvSpPr>
          <p:nvPr>
            <p:ph type="sldNum" sz="quarter" idx="12"/>
          </p:nvPr>
        </p:nvSpPr>
        <p:spPr/>
        <p:txBody>
          <a:bodyPr/>
          <a:lstStyle/>
          <a:p>
            <a:fld id="{B1FE6DA9-00BB-4AA6-B864-65108A5F5295}" type="slidenum">
              <a:rPr lang="en-US" smtClean="0"/>
              <a:pPr/>
              <a:t>86</a:t>
            </a:fld>
            <a:endParaRPr lang="en-US"/>
          </a:p>
        </p:txBody>
      </p:sp>
    </p:spTree>
    <p:extLst>
      <p:ext uri="{BB962C8B-B14F-4D97-AF65-F5344CB8AC3E}">
        <p14:creationId xmlns:p14="http://schemas.microsoft.com/office/powerpoint/2010/main" val="24048363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032E8-7907-0823-3A09-1C87397E76A1}"/>
              </a:ext>
            </a:extLst>
          </p:cNvPr>
          <p:cNvSpPr>
            <a:spLocks noGrp="1"/>
          </p:cNvSpPr>
          <p:nvPr>
            <p:ph type="title"/>
          </p:nvPr>
        </p:nvSpPr>
        <p:spPr/>
        <p:txBody>
          <a:bodyPr/>
          <a:lstStyle/>
          <a:p>
            <a:r>
              <a:rPr lang="en-US"/>
              <a:t>Composite Samples</a:t>
            </a:r>
          </a:p>
        </p:txBody>
      </p:sp>
      <p:sp>
        <p:nvSpPr>
          <p:cNvPr id="3" name="Content Placeholder 2">
            <a:extLst>
              <a:ext uri="{FF2B5EF4-FFF2-40B4-BE49-F238E27FC236}">
                <a16:creationId xmlns:a16="http://schemas.microsoft.com/office/drawing/2014/main" id="{C78F3AD1-5D76-3DFC-864A-B9E6FFAA6219}"/>
              </a:ext>
            </a:extLst>
          </p:cNvPr>
          <p:cNvSpPr>
            <a:spLocks noGrp="1"/>
          </p:cNvSpPr>
          <p:nvPr>
            <p:ph idx="1"/>
          </p:nvPr>
        </p:nvSpPr>
        <p:spPr/>
        <p:txBody>
          <a:bodyPr/>
          <a:lstStyle/>
          <a:p>
            <a:r>
              <a:rPr lang="en-US" dirty="0"/>
              <a:t>Composite Sample: A composite sample is a collection of individual samples obtained at regular intervals (Usually every one or two [1-2] hours during a twenty four (24) hour time span. Each individual sample is combined with the others in proportional rates to the rate of flow when the sample was collected. </a:t>
            </a:r>
          </a:p>
          <a:p>
            <a:endParaRPr lang="en-US" dirty="0"/>
          </a:p>
          <a:p>
            <a:pPr marL="0" indent="0">
              <a:buNone/>
            </a:pPr>
            <a:r>
              <a:rPr lang="en-US" dirty="0"/>
              <a:t>This method is used to determine </a:t>
            </a:r>
            <a:r>
              <a:rPr lang="en-US" b="1" dirty="0"/>
              <a:t>AVERAGE</a:t>
            </a:r>
            <a:r>
              <a:rPr lang="en-US" dirty="0"/>
              <a:t> conditions during the sampling period</a:t>
            </a:r>
          </a:p>
        </p:txBody>
      </p:sp>
      <p:sp>
        <p:nvSpPr>
          <p:cNvPr id="5" name="Slide Number Placeholder 4">
            <a:extLst>
              <a:ext uri="{FF2B5EF4-FFF2-40B4-BE49-F238E27FC236}">
                <a16:creationId xmlns:a16="http://schemas.microsoft.com/office/drawing/2014/main" id="{F90F1B12-CEBC-61FE-B618-6326E2A96AC6}"/>
              </a:ext>
            </a:extLst>
          </p:cNvPr>
          <p:cNvSpPr>
            <a:spLocks noGrp="1"/>
          </p:cNvSpPr>
          <p:nvPr>
            <p:ph type="sldNum" sz="quarter" idx="12"/>
          </p:nvPr>
        </p:nvSpPr>
        <p:spPr/>
        <p:txBody>
          <a:bodyPr/>
          <a:lstStyle/>
          <a:p>
            <a:fld id="{B1FE6DA9-00BB-4AA6-B864-65108A5F5295}" type="slidenum">
              <a:rPr lang="en-US" smtClean="0"/>
              <a:pPr/>
              <a:t>87</a:t>
            </a:fld>
            <a:endParaRPr lang="en-US"/>
          </a:p>
        </p:txBody>
      </p:sp>
    </p:spTree>
    <p:extLst>
      <p:ext uri="{BB962C8B-B14F-4D97-AF65-F5344CB8AC3E}">
        <p14:creationId xmlns:p14="http://schemas.microsoft.com/office/powerpoint/2010/main" val="32603989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3D349-5358-8433-D75A-2DABE20C995E}"/>
              </a:ext>
            </a:extLst>
          </p:cNvPr>
          <p:cNvSpPr>
            <a:spLocks noGrp="1"/>
          </p:cNvSpPr>
          <p:nvPr>
            <p:ph type="title"/>
          </p:nvPr>
        </p:nvSpPr>
        <p:spPr/>
        <p:txBody>
          <a:bodyPr/>
          <a:lstStyle/>
          <a:p>
            <a:r>
              <a:rPr lang="en-US"/>
              <a:t>Laboratory Testing</a:t>
            </a:r>
          </a:p>
        </p:txBody>
      </p:sp>
      <p:sp>
        <p:nvSpPr>
          <p:cNvPr id="3" name="Content Placeholder 2">
            <a:extLst>
              <a:ext uri="{FF2B5EF4-FFF2-40B4-BE49-F238E27FC236}">
                <a16:creationId xmlns:a16="http://schemas.microsoft.com/office/drawing/2014/main" id="{18FF8562-EA0B-F091-5B77-7436E740B133}"/>
              </a:ext>
            </a:extLst>
          </p:cNvPr>
          <p:cNvSpPr>
            <a:spLocks noGrp="1"/>
          </p:cNvSpPr>
          <p:nvPr>
            <p:ph idx="1"/>
          </p:nvPr>
        </p:nvSpPr>
        <p:spPr>
          <a:xfrm>
            <a:off x="838200" y="1825625"/>
            <a:ext cx="4800600" cy="4351338"/>
          </a:xfrm>
        </p:spPr>
        <p:txBody>
          <a:bodyPr/>
          <a:lstStyle/>
          <a:p>
            <a:pPr marL="0" indent="0">
              <a:buNone/>
            </a:pPr>
            <a:r>
              <a:rPr lang="en-US" dirty="0"/>
              <a:t>Laboratory Testing is the #1 tool you have at your disposal to ENSURE you are producing clean safe drinking water</a:t>
            </a:r>
          </a:p>
          <a:p>
            <a:pPr marL="0" indent="0">
              <a:buNone/>
            </a:pPr>
            <a:endParaRPr lang="en-US" dirty="0"/>
          </a:p>
          <a:p>
            <a:pPr marL="0" indent="0">
              <a:buNone/>
            </a:pPr>
            <a:r>
              <a:rPr lang="en-US" dirty="0"/>
              <a:t>Sampling incorrectly or not following proper procedures is as bad if not </a:t>
            </a:r>
            <a:r>
              <a:rPr lang="en-US" b="1" dirty="0"/>
              <a:t>WORSE</a:t>
            </a:r>
            <a:r>
              <a:rPr lang="en-US" dirty="0"/>
              <a:t> than no testing at all</a:t>
            </a:r>
          </a:p>
        </p:txBody>
      </p:sp>
      <p:pic>
        <p:nvPicPr>
          <p:cNvPr id="6146" name="Picture 2" descr="About ETR Labs, The Water Test Experts | ETR Labs">
            <a:extLst>
              <a:ext uri="{FF2B5EF4-FFF2-40B4-BE49-F238E27FC236}">
                <a16:creationId xmlns:a16="http://schemas.microsoft.com/office/drawing/2014/main" id="{BCE7026D-CD33-5C89-F301-FFADA21C35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3798" y="1313151"/>
            <a:ext cx="6353901" cy="423169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603CBFEE-30F9-94AA-21DB-5D8FBCE0C875}"/>
              </a:ext>
            </a:extLst>
          </p:cNvPr>
          <p:cNvSpPr>
            <a:spLocks noGrp="1"/>
          </p:cNvSpPr>
          <p:nvPr>
            <p:ph type="sldNum" sz="quarter" idx="12"/>
          </p:nvPr>
        </p:nvSpPr>
        <p:spPr/>
        <p:txBody>
          <a:bodyPr/>
          <a:lstStyle/>
          <a:p>
            <a:fld id="{B1FE6DA9-00BB-4AA6-B864-65108A5F5295}" type="slidenum">
              <a:rPr lang="en-US" smtClean="0"/>
              <a:pPr/>
              <a:t>88</a:t>
            </a:fld>
            <a:endParaRPr lang="en-US"/>
          </a:p>
        </p:txBody>
      </p:sp>
    </p:spTree>
    <p:extLst>
      <p:ext uri="{BB962C8B-B14F-4D97-AF65-F5344CB8AC3E}">
        <p14:creationId xmlns:p14="http://schemas.microsoft.com/office/powerpoint/2010/main" val="31564008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E8087-E6EB-C438-81EE-F56401CDBB5C}"/>
              </a:ext>
            </a:extLst>
          </p:cNvPr>
          <p:cNvSpPr>
            <a:spLocks noGrp="1"/>
          </p:cNvSpPr>
          <p:nvPr>
            <p:ph type="title"/>
          </p:nvPr>
        </p:nvSpPr>
        <p:spPr/>
        <p:txBody>
          <a:bodyPr/>
          <a:lstStyle/>
          <a:p>
            <a:r>
              <a:rPr lang="en-US"/>
              <a:t>Laboratory Testing (continued)</a:t>
            </a:r>
          </a:p>
        </p:txBody>
      </p:sp>
      <p:sp>
        <p:nvSpPr>
          <p:cNvPr id="3" name="Content Placeholder 2">
            <a:extLst>
              <a:ext uri="{FF2B5EF4-FFF2-40B4-BE49-F238E27FC236}">
                <a16:creationId xmlns:a16="http://schemas.microsoft.com/office/drawing/2014/main" id="{7CE64E7F-5DF1-EDA7-91E7-DD47504705B7}"/>
              </a:ext>
            </a:extLst>
          </p:cNvPr>
          <p:cNvSpPr>
            <a:spLocks noGrp="1"/>
          </p:cNvSpPr>
          <p:nvPr>
            <p:ph idx="1"/>
          </p:nvPr>
        </p:nvSpPr>
        <p:spPr>
          <a:xfrm>
            <a:off x="838200" y="1825625"/>
            <a:ext cx="10515600" cy="3765550"/>
          </a:xfrm>
        </p:spPr>
        <p:txBody>
          <a:bodyPr>
            <a:normAutofit fontScale="77500" lnSpcReduction="20000"/>
          </a:bodyPr>
          <a:lstStyle/>
          <a:p>
            <a:pPr marL="0" indent="0">
              <a:buNone/>
            </a:pPr>
            <a:r>
              <a:rPr lang="en-US"/>
              <a:t>What are we testing for in a water plant? Typically we are looking at:</a:t>
            </a:r>
          </a:p>
          <a:p>
            <a:r>
              <a:rPr lang="en-US"/>
              <a:t>PH</a:t>
            </a:r>
          </a:p>
          <a:p>
            <a:r>
              <a:rPr lang="en-US"/>
              <a:t>Turbidity</a:t>
            </a:r>
          </a:p>
          <a:p>
            <a:r>
              <a:rPr lang="en-US"/>
              <a:t>Alkalinity</a:t>
            </a:r>
          </a:p>
          <a:p>
            <a:r>
              <a:rPr lang="en-US"/>
              <a:t>Hardness</a:t>
            </a:r>
          </a:p>
          <a:p>
            <a:r>
              <a:rPr lang="en-US"/>
              <a:t>Temperature</a:t>
            </a:r>
          </a:p>
          <a:p>
            <a:r>
              <a:rPr lang="en-US"/>
              <a:t>Iron</a:t>
            </a:r>
          </a:p>
          <a:p>
            <a:r>
              <a:rPr lang="en-US"/>
              <a:t>Manganese</a:t>
            </a:r>
          </a:p>
          <a:p>
            <a:r>
              <a:rPr lang="en-US"/>
              <a:t>Disinfectant Residual</a:t>
            </a:r>
          </a:p>
          <a:p>
            <a:r>
              <a:rPr lang="en-US"/>
              <a:t>Fluoride</a:t>
            </a:r>
          </a:p>
        </p:txBody>
      </p:sp>
      <p:sp>
        <p:nvSpPr>
          <p:cNvPr id="5" name="Slide Number Placeholder 4">
            <a:extLst>
              <a:ext uri="{FF2B5EF4-FFF2-40B4-BE49-F238E27FC236}">
                <a16:creationId xmlns:a16="http://schemas.microsoft.com/office/drawing/2014/main" id="{0A7D69F2-916C-8B6D-8D9C-1624BCE9690D}"/>
              </a:ext>
            </a:extLst>
          </p:cNvPr>
          <p:cNvSpPr>
            <a:spLocks noGrp="1"/>
          </p:cNvSpPr>
          <p:nvPr>
            <p:ph type="sldNum" sz="quarter" idx="12"/>
          </p:nvPr>
        </p:nvSpPr>
        <p:spPr/>
        <p:txBody>
          <a:bodyPr/>
          <a:lstStyle/>
          <a:p>
            <a:fld id="{B1FE6DA9-00BB-4AA6-B864-65108A5F5295}" type="slidenum">
              <a:rPr lang="en-US" smtClean="0"/>
              <a:pPr/>
              <a:t>89</a:t>
            </a:fld>
            <a:endParaRPr lang="en-US"/>
          </a:p>
        </p:txBody>
      </p:sp>
    </p:spTree>
    <p:extLst>
      <p:ext uri="{BB962C8B-B14F-4D97-AF65-F5344CB8AC3E}">
        <p14:creationId xmlns:p14="http://schemas.microsoft.com/office/powerpoint/2010/main" val="2076394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442AA-D700-A64F-EFFA-3D1B205D47F2}"/>
              </a:ext>
            </a:extLst>
          </p:cNvPr>
          <p:cNvSpPr>
            <a:spLocks noGrp="1"/>
          </p:cNvSpPr>
          <p:nvPr>
            <p:ph type="title"/>
          </p:nvPr>
        </p:nvSpPr>
        <p:spPr/>
        <p:txBody>
          <a:bodyPr/>
          <a:lstStyle/>
          <a:p>
            <a:r>
              <a:rPr lang="en-US"/>
              <a:t>SDWA Continued</a:t>
            </a:r>
          </a:p>
        </p:txBody>
      </p:sp>
      <p:sp>
        <p:nvSpPr>
          <p:cNvPr id="3" name="Content Placeholder 2">
            <a:extLst>
              <a:ext uri="{FF2B5EF4-FFF2-40B4-BE49-F238E27FC236}">
                <a16:creationId xmlns:a16="http://schemas.microsoft.com/office/drawing/2014/main" id="{4F72C7BD-1AC5-2D20-7D37-137C78D25391}"/>
              </a:ext>
            </a:extLst>
          </p:cNvPr>
          <p:cNvSpPr>
            <a:spLocks noGrp="1"/>
          </p:cNvSpPr>
          <p:nvPr>
            <p:ph idx="1"/>
          </p:nvPr>
        </p:nvSpPr>
        <p:spPr>
          <a:xfrm>
            <a:off x="838200" y="1825625"/>
            <a:ext cx="10515600" cy="3795246"/>
          </a:xfrm>
        </p:spPr>
        <p:txBody>
          <a:bodyPr vert="horz" lIns="91440" tIns="45720" rIns="91440" bIns="45720" rtlCol="0" anchor="t">
            <a:normAutofit fontScale="92500" lnSpcReduction="10000"/>
          </a:bodyPr>
          <a:lstStyle/>
          <a:p>
            <a:r>
              <a:rPr lang="en-US" dirty="0"/>
              <a:t>Reauthorized in 1986</a:t>
            </a:r>
          </a:p>
          <a:p>
            <a:r>
              <a:rPr lang="en-US" dirty="0"/>
              <a:t>Expanded the number of regulated contaminants</a:t>
            </a:r>
          </a:p>
          <a:p>
            <a:r>
              <a:rPr lang="en-US" dirty="0"/>
              <a:t>Established a monitoring program for unregulated contaminants</a:t>
            </a:r>
          </a:p>
          <a:p>
            <a:r>
              <a:rPr lang="en-US" dirty="0"/>
              <a:t>Limited the use of lead pipes and lead solder in new drinking water systems</a:t>
            </a:r>
          </a:p>
          <a:p>
            <a:r>
              <a:rPr lang="en-US" dirty="0"/>
              <a:t>Provides Primacy to State – meaning it is managed by the state but the state regulatory agency needs to meet minimal federal requirements.</a:t>
            </a:r>
          </a:p>
          <a:p>
            <a:r>
              <a:rPr lang="en-US" dirty="0"/>
              <a:t>In WV, this required disinfection for all public water systems</a:t>
            </a:r>
          </a:p>
          <a:p>
            <a:r>
              <a:rPr lang="en-US" dirty="0"/>
              <a:t>Required filtration for all surface water systems</a:t>
            </a:r>
          </a:p>
        </p:txBody>
      </p:sp>
      <p:sp>
        <p:nvSpPr>
          <p:cNvPr id="5" name="Slide Number Placeholder 4">
            <a:extLst>
              <a:ext uri="{FF2B5EF4-FFF2-40B4-BE49-F238E27FC236}">
                <a16:creationId xmlns:a16="http://schemas.microsoft.com/office/drawing/2014/main" id="{44242F65-A8B3-F896-365B-BC18DE3850F0}"/>
              </a:ext>
            </a:extLst>
          </p:cNvPr>
          <p:cNvSpPr>
            <a:spLocks noGrp="1"/>
          </p:cNvSpPr>
          <p:nvPr>
            <p:ph type="sldNum" sz="quarter" idx="12"/>
          </p:nvPr>
        </p:nvSpPr>
        <p:spPr/>
        <p:txBody>
          <a:bodyPr/>
          <a:lstStyle/>
          <a:p>
            <a:fld id="{B1FE6DA9-00BB-4AA6-B864-65108A5F5295}" type="slidenum">
              <a:rPr lang="en-US" smtClean="0"/>
              <a:pPr/>
              <a:t>9</a:t>
            </a:fld>
            <a:endParaRPr lang="en-US"/>
          </a:p>
        </p:txBody>
      </p:sp>
    </p:spTree>
    <p:extLst>
      <p:ext uri="{BB962C8B-B14F-4D97-AF65-F5344CB8AC3E}">
        <p14:creationId xmlns:p14="http://schemas.microsoft.com/office/powerpoint/2010/main" val="176603085"/>
      </p:ext>
    </p:extLst>
  </p:cSld>
  <p:clrMapOvr>
    <a:masterClrMapping/>
  </p:clrMapOvr>
  <p:extLst>
    <p:ext uri="{6950BFC3-D8DA-4A85-94F7-54DA5524770B}">
      <p188:commentRel xmlns:p188="http://schemas.microsoft.com/office/powerpoint/2018/8/main" r:id="rId2"/>
    </p:ext>
  </p:extLs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49502-19E5-7AEE-E36B-A6D97309A8F6}"/>
              </a:ext>
            </a:extLst>
          </p:cNvPr>
          <p:cNvSpPr>
            <a:spLocks noGrp="1"/>
          </p:cNvSpPr>
          <p:nvPr>
            <p:ph type="title"/>
          </p:nvPr>
        </p:nvSpPr>
        <p:spPr/>
        <p:txBody>
          <a:bodyPr/>
          <a:lstStyle/>
          <a:p>
            <a:r>
              <a:rPr lang="en-US"/>
              <a:t>Laboratory Testing (continued)</a:t>
            </a:r>
          </a:p>
        </p:txBody>
      </p:sp>
      <p:sp>
        <p:nvSpPr>
          <p:cNvPr id="3" name="Content Placeholder 2">
            <a:extLst>
              <a:ext uri="{FF2B5EF4-FFF2-40B4-BE49-F238E27FC236}">
                <a16:creationId xmlns:a16="http://schemas.microsoft.com/office/drawing/2014/main" id="{6177FEAD-F35E-A117-B86A-61DDDF62D662}"/>
              </a:ext>
            </a:extLst>
          </p:cNvPr>
          <p:cNvSpPr>
            <a:spLocks noGrp="1"/>
          </p:cNvSpPr>
          <p:nvPr>
            <p:ph idx="1"/>
          </p:nvPr>
        </p:nvSpPr>
        <p:spPr>
          <a:xfrm>
            <a:off x="838200" y="1825625"/>
            <a:ext cx="10515600" cy="3784600"/>
          </a:xfrm>
        </p:spPr>
        <p:txBody>
          <a:bodyPr>
            <a:normAutofit fontScale="85000" lnSpcReduction="20000"/>
          </a:bodyPr>
          <a:lstStyle/>
          <a:p>
            <a:pPr marL="0" indent="0">
              <a:buNone/>
            </a:pPr>
            <a:r>
              <a:rPr lang="en-US"/>
              <a:t>How to we run samples? </a:t>
            </a:r>
          </a:p>
          <a:p>
            <a:pPr marL="0" indent="0">
              <a:buNone/>
            </a:pPr>
            <a:endParaRPr lang="en-US"/>
          </a:p>
          <a:p>
            <a:pPr marL="0" indent="0">
              <a:buNone/>
            </a:pPr>
            <a:r>
              <a:rPr lang="en-US"/>
              <a:t>Typically: </a:t>
            </a:r>
          </a:p>
          <a:p>
            <a:pPr marL="0" indent="0">
              <a:buNone/>
            </a:pPr>
            <a:r>
              <a:rPr lang="en-US"/>
              <a:t>You will take a </a:t>
            </a:r>
            <a:r>
              <a:rPr lang="en-US" b="1"/>
              <a:t>GRAB</a:t>
            </a:r>
            <a:r>
              <a:rPr lang="en-US"/>
              <a:t> sample from set points in the water treatment plant. These areas include but are not limited to:</a:t>
            </a:r>
          </a:p>
          <a:p>
            <a:r>
              <a:rPr lang="en-US"/>
              <a:t>Intake</a:t>
            </a:r>
          </a:p>
          <a:p>
            <a:r>
              <a:rPr lang="en-US"/>
              <a:t>Beginning of Sedimentation Basins</a:t>
            </a:r>
          </a:p>
          <a:p>
            <a:r>
              <a:rPr lang="en-US"/>
              <a:t>End of Sedimentation Basins</a:t>
            </a:r>
          </a:p>
          <a:p>
            <a:r>
              <a:rPr lang="en-US"/>
              <a:t>Top of the filters</a:t>
            </a:r>
          </a:p>
          <a:p>
            <a:r>
              <a:rPr lang="en-US"/>
              <a:t>Post filtration</a:t>
            </a:r>
          </a:p>
        </p:txBody>
      </p:sp>
      <p:sp>
        <p:nvSpPr>
          <p:cNvPr id="5" name="Slide Number Placeholder 4">
            <a:extLst>
              <a:ext uri="{FF2B5EF4-FFF2-40B4-BE49-F238E27FC236}">
                <a16:creationId xmlns:a16="http://schemas.microsoft.com/office/drawing/2014/main" id="{A64A9C48-71C4-AC6C-DCD0-57A1E45980D0}"/>
              </a:ext>
            </a:extLst>
          </p:cNvPr>
          <p:cNvSpPr>
            <a:spLocks noGrp="1"/>
          </p:cNvSpPr>
          <p:nvPr>
            <p:ph type="sldNum" sz="quarter" idx="12"/>
          </p:nvPr>
        </p:nvSpPr>
        <p:spPr/>
        <p:txBody>
          <a:bodyPr/>
          <a:lstStyle/>
          <a:p>
            <a:fld id="{B1FE6DA9-00BB-4AA6-B864-65108A5F5295}" type="slidenum">
              <a:rPr lang="en-US" smtClean="0"/>
              <a:pPr/>
              <a:t>90</a:t>
            </a:fld>
            <a:endParaRPr lang="en-US"/>
          </a:p>
        </p:txBody>
      </p:sp>
    </p:spTree>
    <p:extLst>
      <p:ext uri="{BB962C8B-B14F-4D97-AF65-F5344CB8AC3E}">
        <p14:creationId xmlns:p14="http://schemas.microsoft.com/office/powerpoint/2010/main" val="27704590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19D0D-BDCB-6A0A-A042-ABA5B427A7EB}"/>
              </a:ext>
            </a:extLst>
          </p:cNvPr>
          <p:cNvSpPr>
            <a:spLocks noGrp="1"/>
          </p:cNvSpPr>
          <p:nvPr>
            <p:ph type="title"/>
          </p:nvPr>
        </p:nvSpPr>
        <p:spPr/>
        <p:txBody>
          <a:bodyPr/>
          <a:lstStyle/>
          <a:p>
            <a:r>
              <a:rPr lang="en-US"/>
              <a:t>Laboratory Testing (continued)</a:t>
            </a:r>
          </a:p>
        </p:txBody>
      </p:sp>
      <p:sp>
        <p:nvSpPr>
          <p:cNvPr id="3" name="Content Placeholder 2">
            <a:extLst>
              <a:ext uri="{FF2B5EF4-FFF2-40B4-BE49-F238E27FC236}">
                <a16:creationId xmlns:a16="http://schemas.microsoft.com/office/drawing/2014/main" id="{85931528-4CE4-0E8D-AFA0-3578EBC6E30B}"/>
              </a:ext>
            </a:extLst>
          </p:cNvPr>
          <p:cNvSpPr>
            <a:spLocks noGrp="1"/>
          </p:cNvSpPr>
          <p:nvPr>
            <p:ph idx="1"/>
          </p:nvPr>
        </p:nvSpPr>
        <p:spPr>
          <a:xfrm>
            <a:off x="838200" y="1825625"/>
            <a:ext cx="10515600" cy="3784600"/>
          </a:xfrm>
        </p:spPr>
        <p:txBody>
          <a:bodyPr>
            <a:normAutofit fontScale="77500" lnSpcReduction="20000"/>
          </a:bodyPr>
          <a:lstStyle/>
          <a:p>
            <a:pPr marL="0" indent="0">
              <a:buNone/>
            </a:pPr>
            <a:r>
              <a:rPr lang="en-US"/>
              <a:t>From the raw water/intake, common testing conducted includes but is not limited to:</a:t>
            </a:r>
          </a:p>
          <a:p>
            <a:r>
              <a:rPr lang="en-US"/>
              <a:t>Ph</a:t>
            </a:r>
          </a:p>
          <a:p>
            <a:r>
              <a:rPr lang="en-US"/>
              <a:t>Alkalinity</a:t>
            </a:r>
          </a:p>
          <a:p>
            <a:r>
              <a:rPr lang="en-US"/>
              <a:t>Iron</a:t>
            </a:r>
          </a:p>
          <a:p>
            <a:r>
              <a:rPr lang="en-US"/>
              <a:t>Manganese</a:t>
            </a:r>
          </a:p>
          <a:p>
            <a:r>
              <a:rPr lang="en-US"/>
              <a:t>Hardness</a:t>
            </a:r>
          </a:p>
          <a:p>
            <a:r>
              <a:rPr lang="en-US"/>
              <a:t>Turbidity</a:t>
            </a:r>
          </a:p>
          <a:p>
            <a:pPr marL="0" indent="0">
              <a:buNone/>
            </a:pPr>
            <a:endParaRPr lang="en-US"/>
          </a:p>
          <a:p>
            <a:pPr marL="0" indent="0">
              <a:buNone/>
            </a:pPr>
            <a:r>
              <a:rPr lang="en-US"/>
              <a:t>By knowing these concentrations, we can accurately dose our water for appropriate floc formation in the sedimentation basins</a:t>
            </a:r>
          </a:p>
        </p:txBody>
      </p:sp>
      <p:sp>
        <p:nvSpPr>
          <p:cNvPr id="5" name="Slide Number Placeholder 4">
            <a:extLst>
              <a:ext uri="{FF2B5EF4-FFF2-40B4-BE49-F238E27FC236}">
                <a16:creationId xmlns:a16="http://schemas.microsoft.com/office/drawing/2014/main" id="{90AABD45-5A9D-2604-44F9-608177443A6C}"/>
              </a:ext>
            </a:extLst>
          </p:cNvPr>
          <p:cNvSpPr>
            <a:spLocks noGrp="1"/>
          </p:cNvSpPr>
          <p:nvPr>
            <p:ph type="sldNum" sz="quarter" idx="12"/>
          </p:nvPr>
        </p:nvSpPr>
        <p:spPr/>
        <p:txBody>
          <a:bodyPr/>
          <a:lstStyle/>
          <a:p>
            <a:fld id="{B1FE6DA9-00BB-4AA6-B864-65108A5F5295}" type="slidenum">
              <a:rPr lang="en-US" smtClean="0"/>
              <a:pPr/>
              <a:t>91</a:t>
            </a:fld>
            <a:endParaRPr lang="en-US"/>
          </a:p>
        </p:txBody>
      </p:sp>
    </p:spTree>
    <p:extLst>
      <p:ext uri="{BB962C8B-B14F-4D97-AF65-F5344CB8AC3E}">
        <p14:creationId xmlns:p14="http://schemas.microsoft.com/office/powerpoint/2010/main" val="105967875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51744-7E84-17CA-4AC8-F8F0F533D24F}"/>
              </a:ext>
            </a:extLst>
          </p:cNvPr>
          <p:cNvSpPr>
            <a:spLocks noGrp="1"/>
          </p:cNvSpPr>
          <p:nvPr>
            <p:ph type="title"/>
          </p:nvPr>
        </p:nvSpPr>
        <p:spPr/>
        <p:txBody>
          <a:bodyPr/>
          <a:lstStyle/>
          <a:p>
            <a:r>
              <a:rPr lang="en-US"/>
              <a:t>Laboratory Testing (continued)</a:t>
            </a:r>
          </a:p>
        </p:txBody>
      </p:sp>
      <p:sp>
        <p:nvSpPr>
          <p:cNvPr id="3" name="Content Placeholder 2">
            <a:extLst>
              <a:ext uri="{FF2B5EF4-FFF2-40B4-BE49-F238E27FC236}">
                <a16:creationId xmlns:a16="http://schemas.microsoft.com/office/drawing/2014/main" id="{5C13E897-1AF4-1FD3-459E-D235041FEA26}"/>
              </a:ext>
            </a:extLst>
          </p:cNvPr>
          <p:cNvSpPr>
            <a:spLocks noGrp="1"/>
          </p:cNvSpPr>
          <p:nvPr>
            <p:ph idx="1"/>
          </p:nvPr>
        </p:nvSpPr>
        <p:spPr>
          <a:xfrm>
            <a:off x="838200" y="1825625"/>
            <a:ext cx="10515600" cy="3794125"/>
          </a:xfrm>
        </p:spPr>
        <p:txBody>
          <a:bodyPr>
            <a:normAutofit fontScale="92500" lnSpcReduction="20000"/>
          </a:bodyPr>
          <a:lstStyle/>
          <a:p>
            <a:pPr marL="0" indent="0">
              <a:buNone/>
            </a:pPr>
            <a:r>
              <a:rPr lang="en-US"/>
              <a:t>At the beginning of the sedimentation basins common testing conducted includes but is not limited to :</a:t>
            </a:r>
          </a:p>
          <a:p>
            <a:r>
              <a:rPr lang="en-US"/>
              <a:t>Disinfection Residual</a:t>
            </a:r>
          </a:p>
          <a:p>
            <a:r>
              <a:rPr lang="en-US"/>
              <a:t>Turbidity</a:t>
            </a:r>
          </a:p>
          <a:p>
            <a:r>
              <a:rPr lang="en-US"/>
              <a:t>PH</a:t>
            </a:r>
          </a:p>
          <a:p>
            <a:r>
              <a:rPr lang="en-US"/>
              <a:t>Alkalinity</a:t>
            </a:r>
          </a:p>
          <a:p>
            <a:pPr marL="0" indent="0">
              <a:buNone/>
            </a:pPr>
            <a:endParaRPr lang="en-US"/>
          </a:p>
          <a:p>
            <a:pPr marL="0" indent="0">
              <a:buNone/>
            </a:pPr>
            <a:r>
              <a:rPr lang="en-US"/>
              <a:t>This will give us indications about whether we are reaching breakpoint, a baseline to ensure sedimentation process is working, and PH and Alkalinity directly affect how well the coagulant is going to work.</a:t>
            </a:r>
          </a:p>
        </p:txBody>
      </p:sp>
      <p:sp>
        <p:nvSpPr>
          <p:cNvPr id="5" name="Slide Number Placeholder 4">
            <a:extLst>
              <a:ext uri="{FF2B5EF4-FFF2-40B4-BE49-F238E27FC236}">
                <a16:creationId xmlns:a16="http://schemas.microsoft.com/office/drawing/2014/main" id="{FA74CFCD-FA45-E99F-CDF9-6145904F1FB3}"/>
              </a:ext>
            </a:extLst>
          </p:cNvPr>
          <p:cNvSpPr>
            <a:spLocks noGrp="1"/>
          </p:cNvSpPr>
          <p:nvPr>
            <p:ph type="sldNum" sz="quarter" idx="12"/>
          </p:nvPr>
        </p:nvSpPr>
        <p:spPr/>
        <p:txBody>
          <a:bodyPr/>
          <a:lstStyle/>
          <a:p>
            <a:fld id="{B1FE6DA9-00BB-4AA6-B864-65108A5F5295}" type="slidenum">
              <a:rPr lang="en-US" smtClean="0"/>
              <a:pPr/>
              <a:t>92</a:t>
            </a:fld>
            <a:endParaRPr lang="en-US"/>
          </a:p>
        </p:txBody>
      </p:sp>
    </p:spTree>
    <p:extLst>
      <p:ext uri="{BB962C8B-B14F-4D97-AF65-F5344CB8AC3E}">
        <p14:creationId xmlns:p14="http://schemas.microsoft.com/office/powerpoint/2010/main" val="230799908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389C9-FE15-53A8-B825-4036601109BD}"/>
              </a:ext>
            </a:extLst>
          </p:cNvPr>
          <p:cNvSpPr>
            <a:spLocks noGrp="1"/>
          </p:cNvSpPr>
          <p:nvPr>
            <p:ph type="title"/>
          </p:nvPr>
        </p:nvSpPr>
        <p:spPr/>
        <p:txBody>
          <a:bodyPr/>
          <a:lstStyle/>
          <a:p>
            <a:r>
              <a:rPr lang="en-US"/>
              <a:t>Laboratory Testing (continued)</a:t>
            </a:r>
          </a:p>
        </p:txBody>
      </p:sp>
      <p:sp>
        <p:nvSpPr>
          <p:cNvPr id="3" name="Content Placeholder 2">
            <a:extLst>
              <a:ext uri="{FF2B5EF4-FFF2-40B4-BE49-F238E27FC236}">
                <a16:creationId xmlns:a16="http://schemas.microsoft.com/office/drawing/2014/main" id="{BCDA5CCF-A396-645F-C2BC-6B24C2953770}"/>
              </a:ext>
            </a:extLst>
          </p:cNvPr>
          <p:cNvSpPr>
            <a:spLocks noGrp="1"/>
          </p:cNvSpPr>
          <p:nvPr>
            <p:ph idx="1"/>
          </p:nvPr>
        </p:nvSpPr>
        <p:spPr>
          <a:xfrm>
            <a:off x="838200" y="1825625"/>
            <a:ext cx="10515600" cy="3794125"/>
          </a:xfrm>
        </p:spPr>
        <p:txBody>
          <a:bodyPr>
            <a:normAutofit fontScale="85000" lnSpcReduction="20000"/>
          </a:bodyPr>
          <a:lstStyle/>
          <a:p>
            <a:pPr marL="0" indent="0">
              <a:buNone/>
            </a:pPr>
            <a:r>
              <a:rPr lang="en-US"/>
              <a:t>At the end of the sedimentation basins common testing conducted includes but is not limited to</a:t>
            </a:r>
          </a:p>
          <a:p>
            <a:pPr marL="0" indent="0">
              <a:buNone/>
            </a:pPr>
            <a:endParaRPr lang="en-US"/>
          </a:p>
          <a:p>
            <a:r>
              <a:rPr lang="en-US"/>
              <a:t>PH</a:t>
            </a:r>
          </a:p>
          <a:p>
            <a:r>
              <a:rPr lang="en-US"/>
              <a:t>Turbidity</a:t>
            </a:r>
          </a:p>
          <a:p>
            <a:r>
              <a:rPr lang="en-US"/>
              <a:t>Disinfectant Residual</a:t>
            </a:r>
          </a:p>
          <a:p>
            <a:pPr marL="0" indent="0">
              <a:buNone/>
            </a:pPr>
            <a:endParaRPr lang="en-US"/>
          </a:p>
          <a:p>
            <a:pPr marL="0" indent="0">
              <a:buNone/>
            </a:pPr>
            <a:r>
              <a:rPr lang="en-US"/>
              <a:t>By sampling our turbidity at the end of the process we can ensure we are settling solids. We also want to ensure we have some sort of disinfectant residual before heading to the filters. This ensures that we are not below the demand needed for our water.</a:t>
            </a:r>
          </a:p>
        </p:txBody>
      </p:sp>
      <p:sp>
        <p:nvSpPr>
          <p:cNvPr id="5" name="Slide Number Placeholder 4">
            <a:extLst>
              <a:ext uri="{FF2B5EF4-FFF2-40B4-BE49-F238E27FC236}">
                <a16:creationId xmlns:a16="http://schemas.microsoft.com/office/drawing/2014/main" id="{1A7B2FAD-FDB9-F128-FD15-CA2E299E8CF4}"/>
              </a:ext>
            </a:extLst>
          </p:cNvPr>
          <p:cNvSpPr>
            <a:spLocks noGrp="1"/>
          </p:cNvSpPr>
          <p:nvPr>
            <p:ph type="sldNum" sz="quarter" idx="12"/>
          </p:nvPr>
        </p:nvSpPr>
        <p:spPr/>
        <p:txBody>
          <a:bodyPr/>
          <a:lstStyle/>
          <a:p>
            <a:fld id="{B1FE6DA9-00BB-4AA6-B864-65108A5F5295}" type="slidenum">
              <a:rPr lang="en-US" smtClean="0"/>
              <a:pPr/>
              <a:t>93</a:t>
            </a:fld>
            <a:endParaRPr lang="en-US"/>
          </a:p>
        </p:txBody>
      </p:sp>
    </p:spTree>
    <p:extLst>
      <p:ext uri="{BB962C8B-B14F-4D97-AF65-F5344CB8AC3E}">
        <p14:creationId xmlns:p14="http://schemas.microsoft.com/office/powerpoint/2010/main" val="25527670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6F5CA-F557-3458-4604-251EB5A63DD1}"/>
              </a:ext>
            </a:extLst>
          </p:cNvPr>
          <p:cNvSpPr>
            <a:spLocks noGrp="1"/>
          </p:cNvSpPr>
          <p:nvPr>
            <p:ph type="title"/>
          </p:nvPr>
        </p:nvSpPr>
        <p:spPr/>
        <p:txBody>
          <a:bodyPr/>
          <a:lstStyle/>
          <a:p>
            <a:r>
              <a:rPr lang="en-US"/>
              <a:t>Laboratory Testing (continued)</a:t>
            </a:r>
          </a:p>
        </p:txBody>
      </p:sp>
      <p:sp>
        <p:nvSpPr>
          <p:cNvPr id="3" name="Content Placeholder 2">
            <a:extLst>
              <a:ext uri="{FF2B5EF4-FFF2-40B4-BE49-F238E27FC236}">
                <a16:creationId xmlns:a16="http://schemas.microsoft.com/office/drawing/2014/main" id="{68C456B2-7123-CA76-7225-C17D700472A9}"/>
              </a:ext>
            </a:extLst>
          </p:cNvPr>
          <p:cNvSpPr>
            <a:spLocks noGrp="1"/>
          </p:cNvSpPr>
          <p:nvPr>
            <p:ph idx="1"/>
          </p:nvPr>
        </p:nvSpPr>
        <p:spPr>
          <a:xfrm>
            <a:off x="838200" y="1825625"/>
            <a:ext cx="7571509" cy="4351338"/>
          </a:xfrm>
        </p:spPr>
        <p:txBody>
          <a:bodyPr/>
          <a:lstStyle/>
          <a:p>
            <a:pPr marL="0" indent="0">
              <a:buNone/>
            </a:pPr>
            <a:r>
              <a:rPr lang="en-US" dirty="0"/>
              <a:t>On top of the filters most commonly we are measuring Phenolphthalein Alkalinity. This is a measure of how much acid it takes to reduce PH to a measure of 8.3 which is indicated through titration turning the sample from pink to clear. </a:t>
            </a:r>
          </a:p>
          <a:p>
            <a:pPr marL="0" indent="0">
              <a:buNone/>
            </a:pPr>
            <a:endParaRPr lang="en-US" dirty="0"/>
          </a:p>
          <a:p>
            <a:pPr marL="0" indent="0">
              <a:buNone/>
            </a:pPr>
            <a:r>
              <a:rPr lang="en-US" dirty="0"/>
              <a:t>Water with a PH greater than 8.3 is considered to have phenolphthalein alkalinity due to the presence of carbonate or hydroxide ions.</a:t>
            </a:r>
          </a:p>
        </p:txBody>
      </p:sp>
      <p:pic>
        <p:nvPicPr>
          <p:cNvPr id="7170" name="Picture 2" descr="Vintage titrations: sulfur dioxide concentrations in wine | Resource ...">
            <a:extLst>
              <a:ext uri="{FF2B5EF4-FFF2-40B4-BE49-F238E27FC236}">
                <a16:creationId xmlns:a16="http://schemas.microsoft.com/office/drawing/2014/main" id="{9C7F0202-6CE5-3940-84AE-6A26DE8A8A7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65564" y="681037"/>
            <a:ext cx="7753360" cy="516731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48C9868F-987A-D498-C213-4182D0167E05}"/>
              </a:ext>
            </a:extLst>
          </p:cNvPr>
          <p:cNvSpPr>
            <a:spLocks noGrp="1"/>
          </p:cNvSpPr>
          <p:nvPr>
            <p:ph type="sldNum" sz="quarter" idx="12"/>
          </p:nvPr>
        </p:nvSpPr>
        <p:spPr/>
        <p:txBody>
          <a:bodyPr/>
          <a:lstStyle/>
          <a:p>
            <a:fld id="{B1FE6DA9-00BB-4AA6-B864-65108A5F5295}" type="slidenum">
              <a:rPr lang="en-US" smtClean="0"/>
              <a:pPr/>
              <a:t>94</a:t>
            </a:fld>
            <a:endParaRPr lang="en-US"/>
          </a:p>
        </p:txBody>
      </p:sp>
    </p:spTree>
    <p:extLst>
      <p:ext uri="{BB962C8B-B14F-4D97-AF65-F5344CB8AC3E}">
        <p14:creationId xmlns:p14="http://schemas.microsoft.com/office/powerpoint/2010/main" val="23992819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EB5D0-4D2B-E42B-FBC6-4570710C27D3}"/>
              </a:ext>
            </a:extLst>
          </p:cNvPr>
          <p:cNvSpPr>
            <a:spLocks noGrp="1"/>
          </p:cNvSpPr>
          <p:nvPr>
            <p:ph type="title"/>
          </p:nvPr>
        </p:nvSpPr>
        <p:spPr/>
        <p:txBody>
          <a:bodyPr/>
          <a:lstStyle/>
          <a:p>
            <a:r>
              <a:rPr lang="en-US"/>
              <a:t>Laboratory Testing (continued)</a:t>
            </a:r>
          </a:p>
        </p:txBody>
      </p:sp>
      <p:sp>
        <p:nvSpPr>
          <p:cNvPr id="3" name="Content Placeholder 2">
            <a:extLst>
              <a:ext uri="{FF2B5EF4-FFF2-40B4-BE49-F238E27FC236}">
                <a16:creationId xmlns:a16="http://schemas.microsoft.com/office/drawing/2014/main" id="{DC922673-5CB3-8D23-BFCA-9CCA734D3B33}"/>
              </a:ext>
            </a:extLst>
          </p:cNvPr>
          <p:cNvSpPr>
            <a:spLocks noGrp="1"/>
          </p:cNvSpPr>
          <p:nvPr>
            <p:ph idx="1"/>
          </p:nvPr>
        </p:nvSpPr>
        <p:spPr>
          <a:xfrm>
            <a:off x="838200" y="1825625"/>
            <a:ext cx="10515600" cy="3746500"/>
          </a:xfrm>
        </p:spPr>
        <p:txBody>
          <a:bodyPr>
            <a:normAutofit fontScale="62500" lnSpcReduction="20000"/>
          </a:bodyPr>
          <a:lstStyle/>
          <a:p>
            <a:pPr marL="0" indent="0">
              <a:buNone/>
            </a:pPr>
            <a:r>
              <a:rPr lang="en-US" dirty="0"/>
              <a:t>Post-Filtration common testing conducted includes but is not limited to:</a:t>
            </a:r>
          </a:p>
          <a:p>
            <a:r>
              <a:rPr lang="en-US" dirty="0"/>
              <a:t> PH</a:t>
            </a:r>
          </a:p>
          <a:p>
            <a:r>
              <a:rPr lang="en-US" dirty="0"/>
              <a:t>Turbidity</a:t>
            </a:r>
          </a:p>
          <a:p>
            <a:r>
              <a:rPr lang="en-US" dirty="0"/>
              <a:t>Alkalinity</a:t>
            </a:r>
          </a:p>
          <a:p>
            <a:r>
              <a:rPr lang="en-US" dirty="0"/>
              <a:t>Hardness</a:t>
            </a:r>
          </a:p>
          <a:p>
            <a:r>
              <a:rPr lang="en-US" dirty="0"/>
              <a:t>Iron</a:t>
            </a:r>
          </a:p>
          <a:p>
            <a:r>
              <a:rPr lang="en-US" dirty="0"/>
              <a:t>Manganese</a:t>
            </a:r>
          </a:p>
          <a:p>
            <a:r>
              <a:rPr lang="en-US" dirty="0"/>
              <a:t>Fluoride</a:t>
            </a:r>
          </a:p>
          <a:p>
            <a:r>
              <a:rPr lang="en-US" dirty="0"/>
              <a:t>Disinfectant Residual</a:t>
            </a:r>
          </a:p>
          <a:p>
            <a:pPr marL="0" indent="0">
              <a:buNone/>
            </a:pPr>
            <a:endParaRPr lang="en-US" dirty="0"/>
          </a:p>
          <a:p>
            <a:pPr marL="0" indent="0">
              <a:buNone/>
            </a:pPr>
            <a:r>
              <a:rPr lang="en-US" dirty="0"/>
              <a:t>Because the water is now considered “finished” you must test to ensure the water falls within the MCLs and MCLGs for drinking water established by your state primacy agency</a:t>
            </a:r>
          </a:p>
        </p:txBody>
      </p:sp>
      <p:sp>
        <p:nvSpPr>
          <p:cNvPr id="5" name="Slide Number Placeholder 4">
            <a:extLst>
              <a:ext uri="{FF2B5EF4-FFF2-40B4-BE49-F238E27FC236}">
                <a16:creationId xmlns:a16="http://schemas.microsoft.com/office/drawing/2014/main" id="{ECDA887C-E00E-82C5-151B-74A3CA07C9F4}"/>
              </a:ext>
            </a:extLst>
          </p:cNvPr>
          <p:cNvSpPr>
            <a:spLocks noGrp="1"/>
          </p:cNvSpPr>
          <p:nvPr>
            <p:ph type="sldNum" sz="quarter" idx="12"/>
          </p:nvPr>
        </p:nvSpPr>
        <p:spPr/>
        <p:txBody>
          <a:bodyPr/>
          <a:lstStyle/>
          <a:p>
            <a:fld id="{B1FE6DA9-00BB-4AA6-B864-65108A5F5295}" type="slidenum">
              <a:rPr lang="en-US" smtClean="0"/>
              <a:pPr/>
              <a:t>95</a:t>
            </a:fld>
            <a:endParaRPr lang="en-US"/>
          </a:p>
        </p:txBody>
      </p:sp>
    </p:spTree>
    <p:extLst>
      <p:ext uri="{BB962C8B-B14F-4D97-AF65-F5344CB8AC3E}">
        <p14:creationId xmlns:p14="http://schemas.microsoft.com/office/powerpoint/2010/main" val="314660908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7B5E8-5B78-983D-EFBC-8E23513A2D64}"/>
              </a:ext>
            </a:extLst>
          </p:cNvPr>
          <p:cNvSpPr>
            <a:spLocks noGrp="1"/>
          </p:cNvSpPr>
          <p:nvPr>
            <p:ph type="title"/>
          </p:nvPr>
        </p:nvSpPr>
        <p:spPr/>
        <p:txBody>
          <a:bodyPr/>
          <a:lstStyle/>
          <a:p>
            <a:r>
              <a:rPr lang="en-US"/>
              <a:t>Math Problem</a:t>
            </a:r>
          </a:p>
        </p:txBody>
      </p:sp>
      <p:sp>
        <p:nvSpPr>
          <p:cNvPr id="3" name="Content Placeholder 2">
            <a:extLst>
              <a:ext uri="{FF2B5EF4-FFF2-40B4-BE49-F238E27FC236}">
                <a16:creationId xmlns:a16="http://schemas.microsoft.com/office/drawing/2014/main" id="{876E593E-6379-3761-94CB-0AB6C1FA75EF}"/>
              </a:ext>
            </a:extLst>
          </p:cNvPr>
          <p:cNvSpPr>
            <a:spLocks noGrp="1"/>
          </p:cNvSpPr>
          <p:nvPr>
            <p:ph idx="1"/>
          </p:nvPr>
        </p:nvSpPr>
        <p:spPr/>
        <p:txBody>
          <a:bodyPr/>
          <a:lstStyle/>
          <a:p>
            <a:pPr marL="0" indent="0">
              <a:buNone/>
            </a:pPr>
            <a:r>
              <a:rPr lang="en-US" dirty="0">
                <a:solidFill>
                  <a:srgbClr val="EAAA00"/>
                </a:solidFill>
                <a:latin typeface="Arial"/>
                <a:ea typeface="Calibri" panose="020F0502020204030204" pitchFamily="34" charset="0"/>
                <a:cs typeface="Times New Roman" panose="02020603050405020304" pitchFamily="18" charset="0"/>
              </a:rPr>
              <a:t> </a:t>
            </a:r>
            <a:r>
              <a:rPr lang="en-US" dirty="0">
                <a:latin typeface="Arial"/>
                <a:ea typeface="Calibri" panose="020F0502020204030204" pitchFamily="34" charset="0"/>
                <a:cs typeface="Times New Roman" panose="02020603050405020304" pitchFamily="18" charset="0"/>
              </a:rPr>
              <a:t>P</a:t>
            </a:r>
            <a:r>
              <a:rPr lang="en-US" sz="2800" dirty="0">
                <a:latin typeface="Arial" panose="020B0604020202020204" pitchFamily="34" charset="0"/>
                <a:ea typeface="Calibri" panose="020F0502020204030204" pitchFamily="34" charset="0"/>
                <a:cs typeface="Times New Roman" panose="02020603050405020304" pitchFamily="18" charset="0"/>
              </a:rPr>
              <a:t>H is measured on 9 consecutive days to be the following: </a:t>
            </a:r>
          </a:p>
          <a:p>
            <a:pPr marL="0" indent="0">
              <a:buNone/>
            </a:pPr>
            <a:endParaRPr lang="en-US" sz="2800" dirty="0">
              <a:latin typeface="Arial" panose="020B0604020202020204" pitchFamily="34" charset="0"/>
              <a:ea typeface="Calibri" panose="020F0502020204030204" pitchFamily="34" charset="0"/>
              <a:cs typeface="Times New Roman" panose="02020603050405020304" pitchFamily="18" charset="0"/>
            </a:endParaRPr>
          </a:p>
          <a:p>
            <a:pPr marL="0" indent="0">
              <a:buNone/>
            </a:pPr>
            <a:r>
              <a:rPr lang="en-US" dirty="0">
                <a:latin typeface="Arial" panose="020B0604020202020204" pitchFamily="34" charset="0"/>
                <a:ea typeface="Calibri" panose="020F0502020204030204" pitchFamily="34" charset="0"/>
                <a:cs typeface="Times New Roman" panose="02020603050405020304" pitchFamily="18" charset="0"/>
              </a:rPr>
              <a:t> </a:t>
            </a:r>
            <a:r>
              <a:rPr lang="en-US" sz="2800" dirty="0">
                <a:latin typeface="Arial" panose="020B0604020202020204" pitchFamily="34" charset="0"/>
                <a:ea typeface="Calibri" panose="020F0502020204030204" pitchFamily="34" charset="0"/>
                <a:cs typeface="Times New Roman" panose="02020603050405020304" pitchFamily="18" charset="0"/>
              </a:rPr>
              <a:t>7.2, 7.1, 7.0, 7.3, 7.1, 7.0, 7.1, 7.0, 7.0.</a:t>
            </a:r>
          </a:p>
          <a:p>
            <a:endParaRPr lang="en-US" dirty="0">
              <a:latin typeface="Arial" panose="020B0604020202020204" pitchFamily="34" charset="0"/>
              <a:ea typeface="Calibri" panose="020F0502020204030204" pitchFamily="34" charset="0"/>
              <a:cs typeface="Times New Roman" panose="02020603050405020304" pitchFamily="18" charset="0"/>
            </a:endParaRPr>
          </a:p>
          <a:p>
            <a:pPr marL="0" indent="0">
              <a:buNone/>
            </a:pPr>
            <a:r>
              <a:rPr lang="en-US" sz="2800" dirty="0">
                <a:latin typeface="Arial" panose="020B0604020202020204" pitchFamily="34" charset="0"/>
                <a:ea typeface="Calibri" panose="020F0502020204030204" pitchFamily="34" charset="0"/>
                <a:cs typeface="Times New Roman" panose="02020603050405020304" pitchFamily="18" charset="0"/>
              </a:rPr>
              <a:t> What is the median pH measurement? What is the mode?</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5" name="Slide Number Placeholder 4">
            <a:extLst>
              <a:ext uri="{FF2B5EF4-FFF2-40B4-BE49-F238E27FC236}">
                <a16:creationId xmlns:a16="http://schemas.microsoft.com/office/drawing/2014/main" id="{B988517E-CF54-FCAE-2C16-F7DA83078E80}"/>
              </a:ext>
            </a:extLst>
          </p:cNvPr>
          <p:cNvSpPr>
            <a:spLocks noGrp="1"/>
          </p:cNvSpPr>
          <p:nvPr>
            <p:ph type="sldNum" sz="quarter" idx="12"/>
          </p:nvPr>
        </p:nvSpPr>
        <p:spPr/>
        <p:txBody>
          <a:bodyPr/>
          <a:lstStyle/>
          <a:p>
            <a:fld id="{B1FE6DA9-00BB-4AA6-B864-65108A5F5295}" type="slidenum">
              <a:rPr lang="en-US" smtClean="0"/>
              <a:pPr/>
              <a:t>96</a:t>
            </a:fld>
            <a:endParaRPr lang="en-US"/>
          </a:p>
        </p:txBody>
      </p:sp>
    </p:spTree>
    <p:extLst>
      <p:ext uri="{BB962C8B-B14F-4D97-AF65-F5344CB8AC3E}">
        <p14:creationId xmlns:p14="http://schemas.microsoft.com/office/powerpoint/2010/main" val="426189213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BA84A-5C64-0098-B4F0-E4E7344A3F5E}"/>
              </a:ext>
            </a:extLst>
          </p:cNvPr>
          <p:cNvSpPr>
            <a:spLocks noGrp="1"/>
          </p:cNvSpPr>
          <p:nvPr>
            <p:ph type="title"/>
          </p:nvPr>
        </p:nvSpPr>
        <p:spPr/>
        <p:txBody>
          <a:bodyPr/>
          <a:lstStyle/>
          <a:p>
            <a:r>
              <a:rPr lang="en-US" dirty="0"/>
              <a:t>Math Problem Solution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A1280DC-3DD2-95B2-2538-293C429376E1}"/>
                  </a:ext>
                </a:extLst>
              </p:cNvPr>
              <p:cNvSpPr>
                <a:spLocks noGrp="1"/>
              </p:cNvSpPr>
              <p:nvPr>
                <p:ph idx="1"/>
              </p:nvPr>
            </p:nvSpPr>
            <p:spPr>
              <a:xfrm>
                <a:off x="838200" y="1825625"/>
                <a:ext cx="10515600" cy="4326404"/>
              </a:xfrm>
            </p:spPr>
            <p:txBody>
              <a:bodyPr>
                <a:normAutofit fontScale="47500" lnSpcReduction="20000"/>
              </a:bodyPr>
              <a:lstStyle/>
              <a:p>
                <a:pPr marL="0" indent="0">
                  <a:spcBef>
                    <a:spcPct val="20000"/>
                  </a:spcBef>
                  <a:buNone/>
                  <a:defRPr/>
                </a:pPr>
                <a:r>
                  <a:rPr lang="en-US" sz="4300" dirty="0">
                    <a:solidFill>
                      <a:schemeClr val="tx1"/>
                    </a:solidFill>
                    <a:latin typeface="Arial"/>
                    <a:ea typeface="Calibri" panose="020F0502020204030204" pitchFamily="34" charset="0"/>
                    <a:cs typeface="Times New Roman" panose="02020603050405020304" pitchFamily="18" charset="0"/>
                  </a:rPr>
                  <a:t>p</a:t>
                </a:r>
                <a:r>
                  <a:rPr lang="en-US" sz="4300" dirty="0">
                    <a:solidFill>
                      <a:schemeClr val="tx1"/>
                    </a:solidFill>
                    <a:latin typeface="Arial" panose="020B0604020202020204" pitchFamily="34" charset="0"/>
                    <a:ea typeface="Calibri" panose="020F0502020204030204" pitchFamily="34" charset="0"/>
                    <a:cs typeface="Times New Roman" panose="02020603050405020304" pitchFamily="18" charset="0"/>
                  </a:rPr>
                  <a:t>H is measured on 9 consecutive days to be the following: 7.2, 7.1, 7.0, 7.3, 7.1, 7.0, 7.1, 7.0, 7.0. What is the median pH measurement? What is the mode?</a:t>
                </a:r>
                <a:endParaRPr lang="en-US" sz="43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indent="0" defTabSz="457189">
                  <a:spcBef>
                    <a:spcPct val="20000"/>
                  </a:spcBef>
                  <a:buNone/>
                  <a:defRPr/>
                </a:pPr>
                <a:endParaRPr lang="en-US" sz="900" dirty="0">
                  <a:solidFill>
                    <a:schemeClr val="tx1"/>
                  </a:solidFill>
                  <a:latin typeface="Arial"/>
                  <a:ea typeface="Calibri" panose="020F0502020204030204" pitchFamily="34" charset="0"/>
                  <a:cs typeface="Times New Roman" panose="02020603050405020304" pitchFamily="18" charset="0"/>
                </a:endParaRPr>
              </a:p>
              <a:p>
                <a:pPr marL="0" indent="0" defTabSz="457189">
                  <a:buNone/>
                  <a:defRPr/>
                </a:pPr>
                <a:r>
                  <a:rPr lang="en-US" sz="3700" u="sng" dirty="0">
                    <a:solidFill>
                      <a:schemeClr val="tx1"/>
                    </a:solidFill>
                    <a:latin typeface="Arial" panose="020B0604020202020204" pitchFamily="34" charset="0"/>
                    <a:ea typeface="Calibri" panose="020F0502020204030204" pitchFamily="34" charset="0"/>
                    <a:cs typeface="Times New Roman" panose="02020603050405020304" pitchFamily="18" charset="0"/>
                  </a:rPr>
                  <a:t>Solution</a:t>
                </a:r>
                <a:r>
                  <a:rPr lang="en-US" sz="3700" dirty="0">
                    <a:solidFill>
                      <a:schemeClr val="tx1"/>
                    </a:solidFill>
                    <a:latin typeface="Arial" panose="020B0604020202020204" pitchFamily="34" charset="0"/>
                    <a:ea typeface="Calibri" panose="020F0502020204030204" pitchFamily="34" charset="0"/>
                    <a:cs typeface="Times New Roman" panose="02020603050405020304" pitchFamily="18" charset="0"/>
                  </a:rPr>
                  <a:t>:</a:t>
                </a:r>
                <a:endParaRPr lang="en-US" sz="37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indent="0" defTabSz="457189">
                  <a:buNone/>
                  <a:defRPr/>
                </a:pPr>
                <a:r>
                  <a:rPr lang="en-US" dirty="0">
                    <a:solidFill>
                      <a:schemeClr val="tx1"/>
                    </a:solidFill>
                    <a:latin typeface="Arial" panose="020B0604020202020204" pitchFamily="34" charset="0"/>
                    <a:ea typeface="Calibri" panose="020F0502020204030204" pitchFamily="34" charset="0"/>
                    <a:cs typeface="Times New Roman" panose="02020603050405020304" pitchFamily="18" charset="0"/>
                  </a:rPr>
                  <a:t>	Put the pH values in order of values from smallest to largest:</a:t>
                </a:r>
              </a:p>
              <a:p>
                <a:pPr marL="0" indent="0" defTabSz="457189">
                  <a:buNone/>
                  <a:defRPr/>
                </a:pPr>
                <a:r>
                  <a:rPr lang="en-US" dirty="0">
                    <a:solidFill>
                      <a:schemeClr val="tx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700" i="1">
                        <a:solidFill>
                          <a:schemeClr val="tx1"/>
                        </a:solidFill>
                        <a:latin typeface="Cambria Math" panose="02040503050406030204" pitchFamily="18" charset="0"/>
                        <a:ea typeface="Times New Roman" panose="02020603050405020304" pitchFamily="18" charset="0"/>
                        <a:cs typeface="Arial" panose="020B0604020202020204" pitchFamily="34" charset="0"/>
                      </a:rPr>
                      <m:t>7.0, 7.0, 7.0, 7.0, 7.1, 7.1, 7.1, 7.2, 7.3</m:t>
                    </m:r>
                  </m:oMath>
                </a14:m>
                <a:endParaRPr lang="en-US" dirty="0">
                  <a:solidFill>
                    <a:schemeClr val="tx1"/>
                  </a:solidFill>
                  <a:ea typeface="Calibri" panose="020F0502020204030204" pitchFamily="34" charset="0"/>
                  <a:cs typeface="Times New Roman" panose="02020603050405020304" pitchFamily="18" charset="0"/>
                </a:endParaRPr>
              </a:p>
              <a:p>
                <a:pPr marL="0" indent="0" defTabSz="457189">
                  <a:buNone/>
                  <a:defRPr/>
                </a:pPr>
                <a:endParaRPr lang="en-US" dirty="0">
                  <a:solidFill>
                    <a:schemeClr val="tx1"/>
                  </a:solidFill>
                  <a:latin typeface="Arial" panose="020B0604020202020204" pitchFamily="34" charset="0"/>
                  <a:ea typeface="Calibri" panose="020F0502020204030204" pitchFamily="34" charset="0"/>
                  <a:cs typeface="Times New Roman" panose="02020603050405020304" pitchFamily="18" charset="0"/>
                </a:endParaRPr>
              </a:p>
              <a:p>
                <a:pPr marL="0" indent="0" defTabSz="457189">
                  <a:buNone/>
                  <a:defRPr/>
                </a:pPr>
                <a:r>
                  <a:rPr lang="en-US" dirty="0">
                    <a:solidFill>
                      <a:schemeClr val="tx1"/>
                    </a:solidFill>
                    <a:latin typeface="Arial" panose="020B0604020202020204" pitchFamily="34" charset="0"/>
                    <a:ea typeface="Calibri" panose="020F0502020204030204" pitchFamily="34" charset="0"/>
                    <a:cs typeface="Times New Roman" panose="02020603050405020304" pitchFamily="18" charset="0"/>
                  </a:rPr>
                  <a:t>	The median is the middle value in the order:</a:t>
                </a:r>
              </a:p>
              <a:p>
                <a:pPr marL="0" indent="0">
                  <a:buNone/>
                  <a:defRPr/>
                </a:pPr>
                <a:r>
                  <a:rPr lang="en-US" sz="3700" dirty="0">
                    <a:solidFill>
                      <a:schemeClr val="tx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700" i="1">
                        <a:solidFill>
                          <a:schemeClr val="tx1"/>
                        </a:solidFill>
                        <a:latin typeface="Cambria Math" panose="02040503050406030204" pitchFamily="18" charset="0"/>
                        <a:ea typeface="Times New Roman" panose="02020603050405020304" pitchFamily="18" charset="0"/>
                        <a:cs typeface="Arial" panose="020B0604020202020204" pitchFamily="34" charset="0"/>
                      </a:rPr>
                      <m:t>7.0, 7.0, 7.0, 7.0, </m:t>
                    </m:r>
                    <m:r>
                      <a:rPr lang="en-US" sz="3700" b="1" i="1">
                        <a:solidFill>
                          <a:schemeClr val="tx1"/>
                        </a:solidFill>
                        <a:latin typeface="Cambria Math" panose="02040503050406030204" pitchFamily="18" charset="0"/>
                        <a:ea typeface="Times New Roman" panose="02020603050405020304" pitchFamily="18" charset="0"/>
                        <a:cs typeface="Arial" panose="020B0604020202020204" pitchFamily="34" charset="0"/>
                      </a:rPr>
                      <m:t>𝟕</m:t>
                    </m:r>
                    <m:r>
                      <a:rPr lang="en-US" sz="3700" b="1" i="1">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en-US" sz="3700" b="1" i="1">
                        <a:solidFill>
                          <a:schemeClr val="tx1"/>
                        </a:solidFill>
                        <a:latin typeface="Cambria Math" panose="02040503050406030204" pitchFamily="18" charset="0"/>
                        <a:ea typeface="Times New Roman" panose="02020603050405020304" pitchFamily="18" charset="0"/>
                        <a:cs typeface="Arial" panose="020B0604020202020204" pitchFamily="34" charset="0"/>
                      </a:rPr>
                      <m:t>𝟏</m:t>
                    </m:r>
                    <m:r>
                      <a:rPr lang="en-US" sz="3700" i="1">
                        <a:solidFill>
                          <a:schemeClr val="tx1"/>
                        </a:solidFill>
                        <a:latin typeface="Cambria Math" panose="02040503050406030204" pitchFamily="18" charset="0"/>
                        <a:ea typeface="Times New Roman" panose="02020603050405020304" pitchFamily="18" charset="0"/>
                        <a:cs typeface="Arial" panose="020B0604020202020204" pitchFamily="34" charset="0"/>
                      </a:rPr>
                      <m:t>, 7.1, 7.1, 7.2, 7.3</m:t>
                    </m:r>
                  </m:oMath>
                </a14:m>
                <a:endParaRPr lang="en-US" dirty="0">
                  <a:solidFill>
                    <a:schemeClr val="tx1"/>
                  </a:solidFill>
                  <a:latin typeface="+mj-lt"/>
                  <a:ea typeface="Calibri" panose="020F0502020204030204" pitchFamily="34" charset="0"/>
                  <a:cs typeface="Times New Roman" panose="02020603050405020304" pitchFamily="18" charset="0"/>
                </a:endParaRPr>
              </a:p>
              <a:p>
                <a:pPr marL="0" indent="0">
                  <a:buNone/>
                  <a:defRPr/>
                </a:pPr>
                <a:r>
                  <a:rPr lang="en-US" dirty="0">
                    <a:solidFill>
                      <a:schemeClr val="tx1"/>
                    </a:solidFill>
                    <a:latin typeface="Arial" panose="020B0604020202020204" pitchFamily="34" charset="0"/>
                    <a:ea typeface="Calibri" panose="020F0502020204030204" pitchFamily="34" charset="0"/>
                    <a:cs typeface="Times New Roman" panose="02020603050405020304" pitchFamily="18" charset="0"/>
                  </a:rPr>
                  <a:t>	Therefore, the </a:t>
                </a:r>
                <a:r>
                  <a:rPr lang="en-US" b="1" u="sng" dirty="0">
                    <a:solidFill>
                      <a:schemeClr val="tx1"/>
                    </a:solidFill>
                    <a:latin typeface="Arial" panose="020B0604020202020204" pitchFamily="34" charset="0"/>
                    <a:ea typeface="Calibri" panose="020F0502020204030204" pitchFamily="34" charset="0"/>
                    <a:cs typeface="Times New Roman" panose="02020603050405020304" pitchFamily="18" charset="0"/>
                  </a:rPr>
                  <a:t>median</a:t>
                </a:r>
                <a:r>
                  <a:rPr lang="en-US" dirty="0">
                    <a:solidFill>
                      <a:schemeClr val="tx1"/>
                    </a:solidFill>
                    <a:latin typeface="Arial" panose="020B0604020202020204" pitchFamily="34" charset="0"/>
                    <a:ea typeface="Calibri" panose="020F0502020204030204" pitchFamily="34" charset="0"/>
                    <a:cs typeface="Times New Roman" panose="02020603050405020304" pitchFamily="18" charset="0"/>
                  </a:rPr>
                  <a:t> is </a:t>
                </a:r>
                <a:r>
                  <a:rPr lang="en-US" u="sng" dirty="0">
                    <a:solidFill>
                      <a:schemeClr val="tx1"/>
                    </a:solidFill>
                    <a:latin typeface="Arial" panose="020B0604020202020204" pitchFamily="34" charset="0"/>
                    <a:ea typeface="Calibri" panose="020F0502020204030204" pitchFamily="34" charset="0"/>
                    <a:cs typeface="Times New Roman" panose="02020603050405020304" pitchFamily="18" charset="0"/>
                  </a:rPr>
                  <a:t>7.1</a:t>
                </a:r>
                <a:r>
                  <a:rPr lang="en-US" dirty="0">
                    <a:solidFill>
                      <a:schemeClr val="tx1"/>
                    </a:solidFill>
                    <a:latin typeface="Arial" panose="020B0604020202020204" pitchFamily="34" charset="0"/>
                    <a:ea typeface="Calibri" panose="020F0502020204030204" pitchFamily="34" charset="0"/>
                    <a:cs typeface="Times New Roman" panose="02020603050405020304" pitchFamily="18" charset="0"/>
                  </a:rPr>
                  <a:t>.</a:t>
                </a:r>
              </a:p>
              <a:p>
                <a:pPr marL="0" indent="0">
                  <a:buNone/>
                  <a:defRPr/>
                </a:pPr>
                <a:endParaRPr lang="en-US" dirty="0">
                  <a:solidFill>
                    <a:schemeClr val="tx1"/>
                  </a:solidFill>
                  <a:latin typeface="Arial" panose="020B0604020202020204" pitchFamily="34" charset="0"/>
                  <a:ea typeface="Calibri" panose="020F0502020204030204" pitchFamily="34" charset="0"/>
                  <a:cs typeface="Times New Roman" panose="02020603050405020304" pitchFamily="18" charset="0"/>
                </a:endParaRPr>
              </a:p>
              <a:p>
                <a:pPr marL="0" indent="0">
                  <a:buNone/>
                  <a:defRPr/>
                </a:pPr>
                <a:r>
                  <a:rPr lang="en-US" dirty="0">
                    <a:solidFill>
                      <a:schemeClr val="tx1"/>
                    </a:solidFill>
                    <a:latin typeface="Arial" panose="020B0604020202020204" pitchFamily="34" charset="0"/>
                    <a:ea typeface="Calibri" panose="020F0502020204030204" pitchFamily="34" charset="0"/>
                    <a:cs typeface="Times New Roman" panose="02020603050405020304" pitchFamily="18" charset="0"/>
                  </a:rPr>
                  <a:t>	The mode is the value that appears most often:</a:t>
                </a:r>
              </a:p>
              <a:p>
                <a:pPr marL="0" indent="0" defTabSz="457189">
                  <a:buNone/>
                  <a:defRPr/>
                </a:pPr>
                <a:r>
                  <a:rPr lang="en-US" sz="3700" dirty="0">
                    <a:solidFill>
                      <a:schemeClr val="tx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700" b="1" i="1">
                        <a:solidFill>
                          <a:schemeClr val="tx1"/>
                        </a:solidFill>
                        <a:latin typeface="Cambria Math" panose="02040503050406030204" pitchFamily="18" charset="0"/>
                        <a:ea typeface="Times New Roman" panose="02020603050405020304" pitchFamily="18" charset="0"/>
                        <a:cs typeface="Arial" panose="020B0604020202020204" pitchFamily="34" charset="0"/>
                      </a:rPr>
                      <m:t>𝟕</m:t>
                    </m:r>
                    <m:r>
                      <a:rPr lang="en-US" sz="3700" b="1" i="1">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en-US" sz="3700" b="1" i="1">
                        <a:solidFill>
                          <a:schemeClr val="tx1"/>
                        </a:solidFill>
                        <a:latin typeface="Cambria Math" panose="02040503050406030204" pitchFamily="18" charset="0"/>
                        <a:ea typeface="Times New Roman" panose="02020603050405020304" pitchFamily="18" charset="0"/>
                        <a:cs typeface="Arial" panose="020B0604020202020204" pitchFamily="34" charset="0"/>
                      </a:rPr>
                      <m:t>𝟎</m:t>
                    </m:r>
                    <m:r>
                      <a:rPr lang="en-US" sz="3700" b="1"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r>
                      <a:rPr lang="en-US" sz="3700" b="1" i="1">
                        <a:solidFill>
                          <a:schemeClr val="tx1"/>
                        </a:solidFill>
                        <a:latin typeface="Cambria Math" panose="02040503050406030204" pitchFamily="18" charset="0"/>
                        <a:ea typeface="Times New Roman" panose="02020603050405020304" pitchFamily="18" charset="0"/>
                        <a:cs typeface="Arial" panose="020B0604020202020204" pitchFamily="34" charset="0"/>
                      </a:rPr>
                      <m:t>𝟕</m:t>
                    </m:r>
                    <m:r>
                      <a:rPr lang="en-US" sz="3700" b="1" i="1">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en-US" sz="3700" b="1" i="1">
                        <a:solidFill>
                          <a:schemeClr val="tx1"/>
                        </a:solidFill>
                        <a:latin typeface="Cambria Math" panose="02040503050406030204" pitchFamily="18" charset="0"/>
                        <a:ea typeface="Times New Roman" panose="02020603050405020304" pitchFamily="18" charset="0"/>
                        <a:cs typeface="Arial" panose="020B0604020202020204" pitchFamily="34" charset="0"/>
                      </a:rPr>
                      <m:t>𝟎</m:t>
                    </m:r>
                    <m:r>
                      <a:rPr lang="en-US" sz="3700" b="1"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r>
                      <a:rPr lang="en-US" sz="3700" b="1" i="1">
                        <a:solidFill>
                          <a:schemeClr val="tx1"/>
                        </a:solidFill>
                        <a:latin typeface="Cambria Math" panose="02040503050406030204" pitchFamily="18" charset="0"/>
                        <a:ea typeface="Times New Roman" panose="02020603050405020304" pitchFamily="18" charset="0"/>
                        <a:cs typeface="Arial" panose="020B0604020202020204" pitchFamily="34" charset="0"/>
                      </a:rPr>
                      <m:t>𝟕</m:t>
                    </m:r>
                    <m:r>
                      <a:rPr lang="en-US" sz="3700" b="1" i="1">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en-US" sz="3700" b="1" i="1">
                        <a:solidFill>
                          <a:schemeClr val="tx1"/>
                        </a:solidFill>
                        <a:latin typeface="Cambria Math" panose="02040503050406030204" pitchFamily="18" charset="0"/>
                        <a:ea typeface="Times New Roman" panose="02020603050405020304" pitchFamily="18" charset="0"/>
                        <a:cs typeface="Arial" panose="020B0604020202020204" pitchFamily="34" charset="0"/>
                      </a:rPr>
                      <m:t>𝟎</m:t>
                    </m:r>
                    <m:r>
                      <a:rPr lang="en-US" sz="3700" b="1"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r>
                      <a:rPr lang="en-US" sz="3700" b="1" i="1">
                        <a:solidFill>
                          <a:schemeClr val="tx1"/>
                        </a:solidFill>
                        <a:latin typeface="Cambria Math" panose="02040503050406030204" pitchFamily="18" charset="0"/>
                        <a:ea typeface="Times New Roman" panose="02020603050405020304" pitchFamily="18" charset="0"/>
                        <a:cs typeface="Arial" panose="020B0604020202020204" pitchFamily="34" charset="0"/>
                      </a:rPr>
                      <m:t>𝟕</m:t>
                    </m:r>
                    <m:r>
                      <a:rPr lang="en-US" sz="3700" b="1" i="1">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en-US" sz="3700" b="1" i="1">
                        <a:solidFill>
                          <a:schemeClr val="tx1"/>
                        </a:solidFill>
                        <a:latin typeface="Cambria Math" panose="02040503050406030204" pitchFamily="18" charset="0"/>
                        <a:ea typeface="Times New Roman" panose="02020603050405020304" pitchFamily="18" charset="0"/>
                        <a:cs typeface="Arial" panose="020B0604020202020204" pitchFamily="34" charset="0"/>
                      </a:rPr>
                      <m:t>𝟎</m:t>
                    </m:r>
                    <m:r>
                      <a:rPr lang="en-US" sz="3700" i="1">
                        <a:solidFill>
                          <a:schemeClr val="tx1"/>
                        </a:solidFill>
                        <a:latin typeface="Cambria Math" panose="02040503050406030204" pitchFamily="18" charset="0"/>
                        <a:ea typeface="Times New Roman" panose="02020603050405020304" pitchFamily="18" charset="0"/>
                        <a:cs typeface="Arial" panose="020B0604020202020204" pitchFamily="34" charset="0"/>
                      </a:rPr>
                      <m:t>, 7.1, 7.1, 7.1, 7.2, 7.3</m:t>
                    </m:r>
                  </m:oMath>
                </a14:m>
                <a:endParaRPr lang="en-US" dirty="0">
                  <a:solidFill>
                    <a:schemeClr val="tx1"/>
                  </a:solidFill>
                  <a:latin typeface="+mj-lt"/>
                  <a:ea typeface="Calibri" panose="020F0502020204030204" pitchFamily="34" charset="0"/>
                  <a:cs typeface="Times New Roman" panose="02020603050405020304" pitchFamily="18" charset="0"/>
                </a:endParaRPr>
              </a:p>
              <a:p>
                <a:pPr marL="0" indent="0" defTabSz="457189">
                  <a:lnSpc>
                    <a:spcPct val="120000"/>
                  </a:lnSpc>
                  <a:buNone/>
                  <a:defRPr/>
                </a:pPr>
                <a:r>
                  <a:rPr lang="en-US" dirty="0">
                    <a:solidFill>
                      <a:schemeClr val="tx1"/>
                    </a:solidFill>
                    <a:latin typeface="Arial" panose="020B0604020202020204" pitchFamily="34" charset="0"/>
                    <a:ea typeface="Calibri" panose="020F0502020204030204" pitchFamily="34" charset="0"/>
                    <a:cs typeface="Times New Roman" panose="02020603050405020304" pitchFamily="18" charset="0"/>
                  </a:rPr>
                  <a:t>	7.0 appears four times, 7.1 appears three times and the other values appear once. </a:t>
                </a:r>
              </a:p>
              <a:p>
                <a:pPr marL="0" indent="0" defTabSz="457189">
                  <a:lnSpc>
                    <a:spcPct val="120000"/>
                  </a:lnSpc>
                  <a:buNone/>
                  <a:defRPr/>
                </a:pPr>
                <a:r>
                  <a:rPr lang="en-US" dirty="0">
                    <a:solidFill>
                      <a:schemeClr val="tx1"/>
                    </a:solidFill>
                    <a:latin typeface="Arial" panose="020B0604020202020204" pitchFamily="34" charset="0"/>
                    <a:ea typeface="Calibri" panose="020F0502020204030204" pitchFamily="34" charset="0"/>
                    <a:cs typeface="Times New Roman" panose="02020603050405020304" pitchFamily="18" charset="0"/>
                  </a:rPr>
                  <a:t>						Which means, the </a:t>
                </a:r>
                <a:r>
                  <a:rPr lang="en-US" b="1" u="sng" dirty="0">
                    <a:solidFill>
                      <a:schemeClr val="tx1"/>
                    </a:solidFill>
                    <a:latin typeface="Arial" panose="020B0604020202020204" pitchFamily="34" charset="0"/>
                    <a:ea typeface="Calibri" panose="020F0502020204030204" pitchFamily="34" charset="0"/>
                    <a:cs typeface="Times New Roman" panose="02020603050405020304" pitchFamily="18" charset="0"/>
                  </a:rPr>
                  <a:t>mode</a:t>
                </a:r>
                <a:r>
                  <a:rPr lang="en-US" dirty="0">
                    <a:solidFill>
                      <a:schemeClr val="tx1"/>
                    </a:solidFill>
                    <a:latin typeface="Arial" panose="020B0604020202020204" pitchFamily="34" charset="0"/>
                    <a:ea typeface="Calibri" panose="020F0502020204030204" pitchFamily="34" charset="0"/>
                    <a:cs typeface="Times New Roman" panose="02020603050405020304" pitchFamily="18" charset="0"/>
                  </a:rPr>
                  <a:t> is </a:t>
                </a:r>
                <a:r>
                  <a:rPr lang="en-US" u="sng" dirty="0">
                    <a:solidFill>
                      <a:schemeClr val="tx1"/>
                    </a:solidFill>
                    <a:latin typeface="Arial" panose="020B0604020202020204" pitchFamily="34" charset="0"/>
                    <a:ea typeface="Calibri" panose="020F0502020204030204" pitchFamily="34" charset="0"/>
                    <a:cs typeface="Times New Roman" panose="02020603050405020304" pitchFamily="18" charset="0"/>
                  </a:rPr>
                  <a:t>7.0</a:t>
                </a:r>
                <a:r>
                  <a:rPr lang="en-US" dirty="0">
                    <a:solidFill>
                      <a:schemeClr val="tx1"/>
                    </a:solidFill>
                    <a:latin typeface="Arial" panose="020B0604020202020204" pitchFamily="34" charset="0"/>
                    <a:ea typeface="Calibri" panose="020F0502020204030204" pitchFamily="34" charset="0"/>
                    <a:cs typeface="Times New Roman" panose="02020603050405020304" pitchFamily="18" charset="0"/>
                  </a:rPr>
                  <a:t>.</a:t>
                </a:r>
              </a:p>
              <a:p>
                <a:endParaRPr lang="en-US" dirty="0"/>
              </a:p>
            </p:txBody>
          </p:sp>
        </mc:Choice>
        <mc:Fallback xmlns="">
          <p:sp>
            <p:nvSpPr>
              <p:cNvPr id="3" name="Content Placeholder 2">
                <a:extLst>
                  <a:ext uri="{FF2B5EF4-FFF2-40B4-BE49-F238E27FC236}">
                    <a16:creationId xmlns:a16="http://schemas.microsoft.com/office/drawing/2014/main" id="{2A1280DC-3DD2-95B2-2538-293C429376E1}"/>
                  </a:ext>
                </a:extLst>
              </p:cNvPr>
              <p:cNvSpPr>
                <a:spLocks noGrp="1" noRot="1" noChangeAspect="1" noMove="1" noResize="1" noEditPoints="1" noAdjustHandles="1" noChangeArrowheads="1" noChangeShapeType="1" noTextEdit="1"/>
              </p:cNvSpPr>
              <p:nvPr>
                <p:ph idx="1"/>
              </p:nvPr>
            </p:nvSpPr>
            <p:spPr>
              <a:xfrm>
                <a:off x="838200" y="1825625"/>
                <a:ext cx="10515600" cy="4326404"/>
              </a:xfrm>
              <a:blipFill>
                <a:blip r:embed="rId2"/>
                <a:stretch>
                  <a:fillRect l="-638" t="-2676"/>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20D023BF-0D3B-1B24-ADA9-C39BA45992F2}"/>
              </a:ext>
            </a:extLst>
          </p:cNvPr>
          <p:cNvSpPr>
            <a:spLocks noGrp="1"/>
          </p:cNvSpPr>
          <p:nvPr>
            <p:ph type="sldNum" sz="quarter" idx="12"/>
          </p:nvPr>
        </p:nvSpPr>
        <p:spPr/>
        <p:txBody>
          <a:bodyPr/>
          <a:lstStyle/>
          <a:p>
            <a:fld id="{B1FE6DA9-00BB-4AA6-B864-65108A5F5295}" type="slidenum">
              <a:rPr lang="en-US" smtClean="0"/>
              <a:pPr/>
              <a:t>97</a:t>
            </a:fld>
            <a:endParaRPr lang="en-US"/>
          </a:p>
        </p:txBody>
      </p:sp>
    </p:spTree>
    <p:extLst>
      <p:ext uri="{BB962C8B-B14F-4D97-AF65-F5344CB8AC3E}">
        <p14:creationId xmlns:p14="http://schemas.microsoft.com/office/powerpoint/2010/main" val="323857161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D7B1E-17C6-3401-4DEA-B991718094DD}"/>
              </a:ext>
            </a:extLst>
          </p:cNvPr>
          <p:cNvSpPr>
            <a:spLocks noGrp="1"/>
          </p:cNvSpPr>
          <p:nvPr>
            <p:ph type="title"/>
          </p:nvPr>
        </p:nvSpPr>
        <p:spPr/>
        <p:txBody>
          <a:bodyPr/>
          <a:lstStyle/>
          <a:p>
            <a:r>
              <a:rPr lang="en-US"/>
              <a:t>Laboratory Equipment</a:t>
            </a:r>
          </a:p>
        </p:txBody>
      </p:sp>
      <p:sp>
        <p:nvSpPr>
          <p:cNvPr id="3" name="Content Placeholder 2">
            <a:extLst>
              <a:ext uri="{FF2B5EF4-FFF2-40B4-BE49-F238E27FC236}">
                <a16:creationId xmlns:a16="http://schemas.microsoft.com/office/drawing/2014/main" id="{9CEBB149-FE83-8485-C047-0D4720164B06}"/>
              </a:ext>
            </a:extLst>
          </p:cNvPr>
          <p:cNvSpPr>
            <a:spLocks noGrp="1"/>
          </p:cNvSpPr>
          <p:nvPr>
            <p:ph idx="1"/>
          </p:nvPr>
        </p:nvSpPr>
        <p:spPr>
          <a:xfrm>
            <a:off x="838200" y="1825625"/>
            <a:ext cx="10079182" cy="536575"/>
          </a:xfrm>
        </p:spPr>
        <p:txBody>
          <a:bodyPr>
            <a:normAutofit/>
          </a:bodyPr>
          <a:lstStyle/>
          <a:p>
            <a:pPr marL="0" indent="0">
              <a:buNone/>
            </a:pPr>
            <a:r>
              <a:rPr lang="en-US" dirty="0"/>
              <a:t>What Items should be found in the lab?</a:t>
            </a:r>
          </a:p>
          <a:p>
            <a:pPr marL="0" indent="0">
              <a:buNone/>
            </a:pPr>
            <a:endParaRPr lang="en-US" dirty="0"/>
          </a:p>
          <a:p>
            <a:pPr marL="457200" lvl="1" indent="0">
              <a:buNone/>
            </a:pPr>
            <a:endParaRPr lang="en-US" dirty="0"/>
          </a:p>
        </p:txBody>
      </p:sp>
      <p:sp>
        <p:nvSpPr>
          <p:cNvPr id="4" name="TextBox 3">
            <a:extLst>
              <a:ext uri="{FF2B5EF4-FFF2-40B4-BE49-F238E27FC236}">
                <a16:creationId xmlns:a16="http://schemas.microsoft.com/office/drawing/2014/main" id="{8ECF2AD2-D55B-CBA4-1C50-D6AA9B2703F0}"/>
              </a:ext>
            </a:extLst>
          </p:cNvPr>
          <p:cNvSpPr txBox="1"/>
          <p:nvPr/>
        </p:nvSpPr>
        <p:spPr>
          <a:xfrm>
            <a:off x="4904510" y="2424544"/>
            <a:ext cx="3643745" cy="2954655"/>
          </a:xfrm>
          <a:prstGeom prst="rect">
            <a:avLst/>
          </a:prstGeom>
          <a:noFill/>
        </p:spPr>
        <p:txBody>
          <a:bodyPr wrap="square" rtlCol="0">
            <a:spAutoFit/>
          </a:bodyPr>
          <a:lstStyle/>
          <a:p>
            <a:pPr marL="285750" indent="-285750">
              <a:buFont typeface="Arial" panose="020B0604020202020204" pitchFamily="34" charset="0"/>
              <a:buChar char="•"/>
            </a:pPr>
            <a:r>
              <a:rPr lang="en-US" sz="2400" dirty="0"/>
              <a:t>Funnels</a:t>
            </a:r>
          </a:p>
          <a:p>
            <a:pPr marL="285750" indent="-285750">
              <a:buFont typeface="Arial" panose="020B0604020202020204" pitchFamily="34" charset="0"/>
              <a:buChar char="•"/>
            </a:pPr>
            <a:r>
              <a:rPr lang="en-US" sz="2400" dirty="0"/>
              <a:t>Thermometers</a:t>
            </a:r>
          </a:p>
          <a:p>
            <a:pPr marL="285750" indent="-285750">
              <a:buFont typeface="Arial" panose="020B0604020202020204" pitchFamily="34" charset="0"/>
              <a:buChar char="•"/>
            </a:pPr>
            <a:r>
              <a:rPr lang="en-US" sz="2400" dirty="0"/>
              <a:t>Distilled Water</a:t>
            </a:r>
          </a:p>
          <a:p>
            <a:pPr marL="285750" indent="-285750">
              <a:buFont typeface="Arial" panose="020B0604020202020204" pitchFamily="34" charset="0"/>
              <a:buChar char="•"/>
            </a:pPr>
            <a:r>
              <a:rPr lang="en-US" sz="2400" dirty="0"/>
              <a:t>Deionized Water</a:t>
            </a:r>
          </a:p>
          <a:p>
            <a:pPr marL="285750" indent="-285750">
              <a:buFont typeface="Arial" panose="020B0604020202020204" pitchFamily="34" charset="0"/>
              <a:buChar char="•"/>
            </a:pPr>
            <a:r>
              <a:rPr lang="en-US" sz="2400" dirty="0"/>
              <a:t>Sample Cells</a:t>
            </a:r>
          </a:p>
          <a:p>
            <a:pPr marL="285750" indent="-285750">
              <a:buFont typeface="Arial" panose="020B0604020202020204" pitchFamily="34" charset="0"/>
              <a:buChar char="•"/>
            </a:pPr>
            <a:r>
              <a:rPr lang="en-US" sz="2400" dirty="0"/>
              <a:t>Reagents for testing</a:t>
            </a:r>
          </a:p>
          <a:p>
            <a:pPr marL="285750" indent="-285750">
              <a:buFont typeface="Arial" panose="020B0604020202020204" pitchFamily="34" charset="0"/>
              <a:buChar char="•"/>
            </a:pPr>
            <a:r>
              <a:rPr lang="en-US" sz="2400" dirty="0"/>
              <a:t>Spectrophotometer</a:t>
            </a:r>
          </a:p>
          <a:p>
            <a:endParaRPr lang="en-US" dirty="0"/>
          </a:p>
        </p:txBody>
      </p:sp>
      <p:sp>
        <p:nvSpPr>
          <p:cNvPr id="5" name="TextBox 4">
            <a:extLst>
              <a:ext uri="{FF2B5EF4-FFF2-40B4-BE49-F238E27FC236}">
                <a16:creationId xmlns:a16="http://schemas.microsoft.com/office/drawing/2014/main" id="{2C292E94-FD24-3C78-30AE-3323F9672E3D}"/>
              </a:ext>
            </a:extLst>
          </p:cNvPr>
          <p:cNvSpPr txBox="1"/>
          <p:nvPr/>
        </p:nvSpPr>
        <p:spPr>
          <a:xfrm>
            <a:off x="921328" y="2362200"/>
            <a:ext cx="3983182" cy="3323987"/>
          </a:xfrm>
          <a:prstGeom prst="rect">
            <a:avLst/>
          </a:prstGeom>
          <a:noFill/>
        </p:spPr>
        <p:txBody>
          <a:bodyPr wrap="square" rtlCol="0">
            <a:spAutoFit/>
          </a:bodyPr>
          <a:lstStyle/>
          <a:p>
            <a:pPr marL="285750" indent="-285750">
              <a:buFont typeface="Arial" panose="020B0604020202020204" pitchFamily="34" charset="0"/>
              <a:buChar char="•"/>
            </a:pPr>
            <a:r>
              <a:rPr lang="en-US" sz="2400" dirty="0"/>
              <a:t>Beakers</a:t>
            </a:r>
          </a:p>
          <a:p>
            <a:pPr marL="285750" indent="-285750">
              <a:buFont typeface="Arial" panose="020B0604020202020204" pitchFamily="34" charset="0"/>
              <a:buChar char="•"/>
            </a:pPr>
            <a:r>
              <a:rPr lang="en-US" sz="2400" dirty="0"/>
              <a:t>Volumetric Flasks</a:t>
            </a:r>
          </a:p>
          <a:p>
            <a:pPr marL="285750" indent="-285750">
              <a:buFont typeface="Arial" panose="020B0604020202020204" pitchFamily="34" charset="0"/>
              <a:buChar char="•"/>
            </a:pPr>
            <a:r>
              <a:rPr lang="en-US" sz="2400" dirty="0"/>
              <a:t>Graduated Cylinders</a:t>
            </a:r>
          </a:p>
          <a:p>
            <a:pPr marL="285750" indent="-285750">
              <a:buFont typeface="Arial" panose="020B0604020202020204" pitchFamily="34" charset="0"/>
              <a:buChar char="•"/>
            </a:pPr>
            <a:r>
              <a:rPr lang="en-US" sz="2400" dirty="0"/>
              <a:t>Pipets – either disposable or non-disposable</a:t>
            </a:r>
          </a:p>
          <a:p>
            <a:pPr marL="285750" indent="-285750">
              <a:buFont typeface="Arial" panose="020B0604020202020204" pitchFamily="34" charset="0"/>
              <a:buChar char="•"/>
            </a:pPr>
            <a:r>
              <a:rPr lang="en-US" sz="2400" dirty="0"/>
              <a:t>Burets for Titration</a:t>
            </a:r>
          </a:p>
          <a:p>
            <a:pPr marL="285750" indent="-285750">
              <a:buFont typeface="Arial" panose="020B0604020202020204" pitchFamily="34" charset="0"/>
              <a:buChar char="•"/>
            </a:pPr>
            <a:r>
              <a:rPr lang="en-US" sz="2400" dirty="0"/>
              <a:t>Pipet Bulbs</a:t>
            </a:r>
          </a:p>
          <a:p>
            <a:pPr marL="285750" indent="-285750">
              <a:buFont typeface="Arial" panose="020B0604020202020204" pitchFamily="34" charset="0"/>
              <a:buChar char="•"/>
            </a:pPr>
            <a:r>
              <a:rPr lang="en-US" sz="2400" dirty="0"/>
              <a:t>Crucibles</a:t>
            </a:r>
          </a:p>
          <a:p>
            <a:endParaRPr lang="en-US" dirty="0"/>
          </a:p>
        </p:txBody>
      </p:sp>
      <p:sp>
        <p:nvSpPr>
          <p:cNvPr id="7" name="Slide Number Placeholder 6">
            <a:extLst>
              <a:ext uri="{FF2B5EF4-FFF2-40B4-BE49-F238E27FC236}">
                <a16:creationId xmlns:a16="http://schemas.microsoft.com/office/drawing/2014/main" id="{1773589F-5982-EB0A-E1B5-94A431941D31}"/>
              </a:ext>
            </a:extLst>
          </p:cNvPr>
          <p:cNvSpPr>
            <a:spLocks noGrp="1"/>
          </p:cNvSpPr>
          <p:nvPr>
            <p:ph type="sldNum" sz="quarter" idx="12"/>
          </p:nvPr>
        </p:nvSpPr>
        <p:spPr/>
        <p:txBody>
          <a:bodyPr/>
          <a:lstStyle/>
          <a:p>
            <a:fld id="{B1FE6DA9-00BB-4AA6-B864-65108A5F5295}" type="slidenum">
              <a:rPr lang="en-US" smtClean="0"/>
              <a:pPr/>
              <a:t>98</a:t>
            </a:fld>
            <a:endParaRPr lang="en-US"/>
          </a:p>
        </p:txBody>
      </p:sp>
    </p:spTree>
    <p:extLst>
      <p:ext uri="{BB962C8B-B14F-4D97-AF65-F5344CB8AC3E}">
        <p14:creationId xmlns:p14="http://schemas.microsoft.com/office/powerpoint/2010/main" val="18568828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F3BA4-BA25-1853-00CB-6771B9D45E88}"/>
              </a:ext>
            </a:extLst>
          </p:cNvPr>
          <p:cNvSpPr>
            <a:spLocks noGrp="1"/>
          </p:cNvSpPr>
          <p:nvPr>
            <p:ph type="title"/>
          </p:nvPr>
        </p:nvSpPr>
        <p:spPr/>
        <p:txBody>
          <a:bodyPr/>
          <a:lstStyle/>
          <a:p>
            <a:r>
              <a:rPr lang="en-US"/>
              <a:t>Reading Glassware Volume Measurements</a:t>
            </a:r>
          </a:p>
        </p:txBody>
      </p:sp>
      <p:pic>
        <p:nvPicPr>
          <p:cNvPr id="1026" name="Picture 2" descr="Cylinder PNG Transparent | PNG Mart">
            <a:extLst>
              <a:ext uri="{FF2B5EF4-FFF2-40B4-BE49-F238E27FC236}">
                <a16:creationId xmlns:a16="http://schemas.microsoft.com/office/drawing/2014/main" id="{958ED381-8F19-985C-D586-18366EB86D5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011863" y="1166812"/>
            <a:ext cx="4514850" cy="4514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1344B976-0490-82E7-6F26-783A24890357}"/>
              </a:ext>
            </a:extLst>
          </p:cNvPr>
          <p:cNvSpPr>
            <a:spLocks noGrp="1"/>
          </p:cNvSpPr>
          <p:nvPr>
            <p:ph type="body" sz="half" idx="2"/>
          </p:nvPr>
        </p:nvSpPr>
        <p:spPr/>
        <p:txBody>
          <a:bodyPr/>
          <a:lstStyle/>
          <a:p>
            <a:endParaRPr lang="en-US"/>
          </a:p>
          <a:p>
            <a:r>
              <a:rPr lang="en-US"/>
              <a:t>A Graduated Cylinder is a long slender vessel used for measuring volumes of liquid. </a:t>
            </a:r>
          </a:p>
          <a:p>
            <a:r>
              <a:rPr lang="en-US">
                <a:latin typeface="Arial" panose="020B0604020202020204" pitchFamily="34" charset="0"/>
              </a:rPr>
              <a:t>A</a:t>
            </a:r>
            <a:r>
              <a:rPr lang="en-US" b="0" i="0">
                <a:effectLst/>
                <a:latin typeface="Arial" panose="020B0604020202020204" pitchFamily="34" charset="0"/>
              </a:rPr>
              <a:t> </a:t>
            </a:r>
            <a:r>
              <a:rPr lang="en-US">
                <a:latin typeface="Arial" panose="020B0604020202020204" pitchFamily="34" charset="0"/>
              </a:rPr>
              <a:t>B</a:t>
            </a:r>
            <a:r>
              <a:rPr lang="en-US" b="0" i="0">
                <a:effectLst/>
                <a:latin typeface="Arial" panose="020B0604020202020204" pitchFamily="34" charset="0"/>
              </a:rPr>
              <a:t>eaker is a cylindrical laboratory container with a flat bottom and a tiny spout for pouring that is perfect for handling liquids in experimental configurations.</a:t>
            </a:r>
            <a:endParaRPr lang="en-US"/>
          </a:p>
          <a:p>
            <a:r>
              <a:rPr lang="en-US"/>
              <a:t>There is a curved surface on the top of the column of liquid. This slope is known as the meniscus, and is vital to accurately recording your measurement</a:t>
            </a:r>
          </a:p>
        </p:txBody>
      </p:sp>
      <p:sp>
        <p:nvSpPr>
          <p:cNvPr id="5" name="Slide Number Placeholder 4">
            <a:extLst>
              <a:ext uri="{FF2B5EF4-FFF2-40B4-BE49-F238E27FC236}">
                <a16:creationId xmlns:a16="http://schemas.microsoft.com/office/drawing/2014/main" id="{A3B3ECF1-4350-672C-F44E-6E9B27DAA9FA}"/>
              </a:ext>
            </a:extLst>
          </p:cNvPr>
          <p:cNvSpPr>
            <a:spLocks noGrp="1"/>
          </p:cNvSpPr>
          <p:nvPr>
            <p:ph type="sldNum" sz="quarter" idx="12"/>
          </p:nvPr>
        </p:nvSpPr>
        <p:spPr/>
        <p:txBody>
          <a:bodyPr/>
          <a:lstStyle/>
          <a:p>
            <a:fld id="{B1FE6DA9-00BB-4AA6-B864-65108A5F5295}" type="slidenum">
              <a:rPr lang="en-US" smtClean="0"/>
              <a:pPr/>
              <a:t>99</a:t>
            </a:fld>
            <a:endParaRPr lang="en-US"/>
          </a:p>
        </p:txBody>
      </p:sp>
    </p:spTree>
    <p:extLst>
      <p:ext uri="{BB962C8B-B14F-4D97-AF65-F5344CB8AC3E}">
        <p14:creationId xmlns:p14="http://schemas.microsoft.com/office/powerpoint/2010/main" val="22389965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8|1.1"/>
</p:tagLst>
</file>

<file path=ppt/tags/tag2.xml><?xml version="1.0" encoding="utf-8"?>
<p:tagLst xmlns:a="http://schemas.openxmlformats.org/drawingml/2006/main" xmlns:r="http://schemas.openxmlformats.org/officeDocument/2006/relationships" xmlns:p="http://schemas.openxmlformats.org/presentationml/2006/main">
  <p:tag name="TIMING" val="|5.6"/>
</p:tagLst>
</file>

<file path=ppt/tags/tag3.xml><?xml version="1.0" encoding="utf-8"?>
<p:tagLst xmlns:a="http://schemas.openxmlformats.org/drawingml/2006/main" xmlns:r="http://schemas.openxmlformats.org/officeDocument/2006/relationships" xmlns:p="http://schemas.openxmlformats.org/presentationml/2006/main">
  <p:tag name="TIMING" val="|2.5"/>
</p:tagLst>
</file>

<file path=ppt/tags/tag4.xml><?xml version="1.0" encoding="utf-8"?>
<p:tagLst xmlns:a="http://schemas.openxmlformats.org/drawingml/2006/main" xmlns:r="http://schemas.openxmlformats.org/officeDocument/2006/relationships" xmlns:p="http://schemas.openxmlformats.org/presentationml/2006/main">
  <p:tag name="TIMING" val="|3.3"/>
</p:tagLst>
</file>

<file path=ppt/tags/tag5.xml><?xml version="1.0" encoding="utf-8"?>
<p:tagLst xmlns:a="http://schemas.openxmlformats.org/drawingml/2006/main" xmlns:r="http://schemas.openxmlformats.org/officeDocument/2006/relationships" xmlns:p="http://schemas.openxmlformats.org/presentationml/2006/main">
  <p:tag name="TIMING" val="|34.5"/>
</p:tagLst>
</file>

<file path=ppt/theme/theme1.xml><?xml version="1.0" encoding="utf-8"?>
<a:theme xmlns:a="http://schemas.openxmlformats.org/drawingml/2006/main" name="1_Custom Design">
  <a:themeElements>
    <a:clrScheme name="Custom 1">
      <a:dk1>
        <a:srgbClr val="EAAA00"/>
      </a:dk1>
      <a:lt1>
        <a:sysClr val="window" lastClr="FFFFFF"/>
      </a:lt1>
      <a:dk2>
        <a:srgbClr val="0E2841"/>
      </a:dk2>
      <a:lt2>
        <a:srgbClr val="E8E8E8"/>
      </a:lt2>
      <a:accent1>
        <a:srgbClr val="0E2841"/>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414</TotalTime>
  <Words>6959</Words>
  <Application>Microsoft Office PowerPoint</Application>
  <PresentationFormat>Widescreen</PresentationFormat>
  <Paragraphs>980</Paragraphs>
  <Slides>144</Slides>
  <Notes>3</Notes>
  <HiddenSlides>3</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144</vt:i4>
      </vt:variant>
    </vt:vector>
  </HeadingPairs>
  <TitlesOfParts>
    <vt:vector size="157" baseType="lpstr">
      <vt:lpstr>Aptos</vt:lpstr>
      <vt:lpstr>Aptos Display</vt:lpstr>
      <vt:lpstr>Arial</vt:lpstr>
      <vt:lpstr>Avenir Next LT Pro</vt:lpstr>
      <vt:lpstr>Calibri</vt:lpstr>
      <vt:lpstr>Cambria Math</vt:lpstr>
      <vt:lpstr>Corbel</vt:lpstr>
      <vt:lpstr>Courier New</vt:lpstr>
      <vt:lpstr>Poppins</vt:lpstr>
      <vt:lpstr>Symbol</vt:lpstr>
      <vt:lpstr>Times New Roman</vt:lpstr>
      <vt:lpstr>1_Custom Design</vt:lpstr>
      <vt:lpstr>Office Theme</vt:lpstr>
      <vt:lpstr>Drinking Water Treatment</vt:lpstr>
      <vt:lpstr>Why are we here</vt:lpstr>
      <vt:lpstr>Why are we here</vt:lpstr>
      <vt:lpstr>What to expect during this training</vt:lpstr>
      <vt:lpstr>Group Discussion</vt:lpstr>
      <vt:lpstr>What are the responsibilities of an operator?</vt:lpstr>
      <vt:lpstr>History</vt:lpstr>
      <vt:lpstr>Safe Drinking Water Act</vt:lpstr>
      <vt:lpstr>SDWA Continued</vt:lpstr>
      <vt:lpstr>SDWA continued</vt:lpstr>
      <vt:lpstr>SDWA continued</vt:lpstr>
      <vt:lpstr>Figure 6-3 Number of Regulated Contaminants from 1976 through 2000</vt:lpstr>
      <vt:lpstr>SDWA “Multibarrier Approach”</vt:lpstr>
      <vt:lpstr>SDWA: Overview</vt:lpstr>
      <vt:lpstr>Maximum Contaminant Level (MCL)</vt:lpstr>
      <vt:lpstr>Maximum Contaminant Level Goal (MCLG)</vt:lpstr>
      <vt:lpstr>Key Takeaways MCL vs MCLG</vt:lpstr>
      <vt:lpstr>Federal Regulations</vt:lpstr>
      <vt:lpstr>40 CFR § 141</vt:lpstr>
      <vt:lpstr>40 CFR § 142</vt:lpstr>
      <vt:lpstr>40 CFR § 143</vt:lpstr>
      <vt:lpstr>PowerPoint Presentation</vt:lpstr>
      <vt:lpstr>PowerPoint Presentation</vt:lpstr>
      <vt:lpstr>What is a Public Water System?</vt:lpstr>
      <vt:lpstr>Transient/Non-Transient – Community/Non-Community</vt:lpstr>
      <vt:lpstr>Transient/Non-Transient – Community/Non-Community (continued)</vt:lpstr>
      <vt:lpstr>Transient/Non-Transient – Community/Non-Community (continued)</vt:lpstr>
      <vt:lpstr>Transient/Non-Transient – Community/Non-Community (continued)</vt:lpstr>
      <vt:lpstr>Transient/Non-Transient – Community/Non-Community (continued)</vt:lpstr>
      <vt:lpstr>Classification of Water Systems</vt:lpstr>
      <vt:lpstr>Classification of Water Systems (continued)</vt:lpstr>
      <vt:lpstr>Classification of Water Systems (continued)</vt:lpstr>
      <vt:lpstr>Classification of Water Systems (continued)</vt:lpstr>
      <vt:lpstr>Classification of Water Systems (continued)</vt:lpstr>
      <vt:lpstr>Record Keeping</vt:lpstr>
      <vt:lpstr>What do you think happens at a water treatment plant?</vt:lpstr>
      <vt:lpstr>It depends...</vt:lpstr>
      <vt:lpstr>PowerPoint Presentation</vt:lpstr>
      <vt:lpstr>Screening</vt:lpstr>
      <vt:lpstr>Coagulation</vt:lpstr>
      <vt:lpstr>Coagulation</vt:lpstr>
      <vt:lpstr>Coagulation</vt:lpstr>
      <vt:lpstr>Coagulation</vt:lpstr>
      <vt:lpstr>Flocculation</vt:lpstr>
      <vt:lpstr>Sedimentation</vt:lpstr>
      <vt:lpstr>Sedimentation</vt:lpstr>
      <vt:lpstr>Sedimentation</vt:lpstr>
      <vt:lpstr>PowerPoint Presentation</vt:lpstr>
      <vt:lpstr>Filtration</vt:lpstr>
      <vt:lpstr>Filtration</vt:lpstr>
      <vt:lpstr>Filtration</vt:lpstr>
      <vt:lpstr>Backwashing</vt:lpstr>
      <vt:lpstr>Backwashing Video</vt:lpstr>
      <vt:lpstr>Group Discussion</vt:lpstr>
      <vt:lpstr>Disinfection</vt:lpstr>
      <vt:lpstr>Disinfection</vt:lpstr>
      <vt:lpstr>Disinfection By-products</vt:lpstr>
      <vt:lpstr>PowerPoint Presentation</vt:lpstr>
      <vt:lpstr>Disinfection/Chlorination</vt:lpstr>
      <vt:lpstr>Breakpoint Chlorination</vt:lpstr>
      <vt:lpstr>Breakpoint Chlorination</vt:lpstr>
      <vt:lpstr>Breakpoint Chlorination</vt:lpstr>
      <vt:lpstr>Disinfection Requirements</vt:lpstr>
      <vt:lpstr>PowerPoint Presentation</vt:lpstr>
      <vt:lpstr>Groundwater Treatment</vt:lpstr>
      <vt:lpstr>Water Treatment Overview</vt:lpstr>
      <vt:lpstr>Water Treatment Overview (continued)</vt:lpstr>
      <vt:lpstr>Water Treatment Overview (continued)</vt:lpstr>
      <vt:lpstr>Water Treatment Overview (continued)</vt:lpstr>
      <vt:lpstr>Water Treatment Overview (continued)</vt:lpstr>
      <vt:lpstr>Water Treatment Overview (continued)</vt:lpstr>
      <vt:lpstr>Water Treatment Overview (continued)</vt:lpstr>
      <vt:lpstr>Water Treatment</vt:lpstr>
      <vt:lpstr>Fluoridation</vt:lpstr>
      <vt:lpstr>Stepping Back to the Intake</vt:lpstr>
      <vt:lpstr>Stepping Back to the Intake</vt:lpstr>
      <vt:lpstr>Stepping Back to the Intake</vt:lpstr>
      <vt:lpstr>Permanganate Dosage Problem</vt:lpstr>
      <vt:lpstr>Permanganate Dosage Problem Solution</vt:lpstr>
      <vt:lpstr>Chlorine Testing Equipment</vt:lpstr>
      <vt:lpstr>Practice Question</vt:lpstr>
      <vt:lpstr>Solution Work Through</vt:lpstr>
      <vt:lpstr>PowerPoint Presentation</vt:lpstr>
      <vt:lpstr>Types of sampling</vt:lpstr>
      <vt:lpstr>Representative Sample</vt:lpstr>
      <vt:lpstr>Grab Sample</vt:lpstr>
      <vt:lpstr>Composite Samples</vt:lpstr>
      <vt:lpstr>Laboratory Testing</vt:lpstr>
      <vt:lpstr>Laboratory Testing (continued)</vt:lpstr>
      <vt:lpstr>Laboratory Testing (continued)</vt:lpstr>
      <vt:lpstr>Laboratory Testing (continued)</vt:lpstr>
      <vt:lpstr>Laboratory Testing (continued)</vt:lpstr>
      <vt:lpstr>Laboratory Testing (continued)</vt:lpstr>
      <vt:lpstr>Laboratory Testing (continued)</vt:lpstr>
      <vt:lpstr>Laboratory Testing (continued)</vt:lpstr>
      <vt:lpstr>Math Problem</vt:lpstr>
      <vt:lpstr>Math Problem Solution</vt:lpstr>
      <vt:lpstr>Laboratory Equipment</vt:lpstr>
      <vt:lpstr>Reading Glassware Volume Measurements</vt:lpstr>
      <vt:lpstr>Reading Glassware Volume</vt:lpstr>
      <vt:lpstr>Pipettes</vt:lpstr>
      <vt:lpstr>Pipettes</vt:lpstr>
      <vt:lpstr>Crucible for Titration</vt:lpstr>
      <vt:lpstr>Titration Burette</vt:lpstr>
      <vt:lpstr>Sample Cells</vt:lpstr>
      <vt:lpstr>Spectrophotometer</vt:lpstr>
      <vt:lpstr>What else might I find in a lab?</vt:lpstr>
      <vt:lpstr>Important Laboratory Notes</vt:lpstr>
      <vt:lpstr>Compliance Sampling</vt:lpstr>
      <vt:lpstr>Reporting</vt:lpstr>
      <vt:lpstr>Sampling Schedule Examples</vt:lpstr>
      <vt:lpstr>Compliance Sampling</vt:lpstr>
      <vt:lpstr>Bottles used for compliance sampling</vt:lpstr>
      <vt:lpstr>Sampling Containers</vt:lpstr>
      <vt:lpstr>Sample Preservation</vt:lpstr>
      <vt:lpstr>Sample Preservation</vt:lpstr>
      <vt:lpstr>Chain of Custody</vt:lpstr>
      <vt:lpstr>What’s on a chain of custody?</vt:lpstr>
      <vt:lpstr>Chain of Custody Example</vt:lpstr>
      <vt:lpstr>Chain of Custody</vt:lpstr>
      <vt:lpstr>General Safety</vt:lpstr>
      <vt:lpstr>General Safety</vt:lpstr>
      <vt:lpstr>Safety Data Sheets</vt:lpstr>
      <vt:lpstr>Safety Data Sheets </vt:lpstr>
      <vt:lpstr>Hazards in the WTP</vt:lpstr>
      <vt:lpstr>Hazards in the WTP</vt:lpstr>
      <vt:lpstr>Chemical Hazards</vt:lpstr>
      <vt:lpstr>Chemical Hazards</vt:lpstr>
      <vt:lpstr>General Hazards</vt:lpstr>
      <vt:lpstr>General Hazards</vt:lpstr>
      <vt:lpstr>General Hazards</vt:lpstr>
      <vt:lpstr>Chlorine Gas</vt:lpstr>
      <vt:lpstr>Chlorine Gas</vt:lpstr>
      <vt:lpstr>Chlorine Gas</vt:lpstr>
      <vt:lpstr>Chlorine Gas</vt:lpstr>
      <vt:lpstr>Chlorine Gas</vt:lpstr>
      <vt:lpstr>Chlorine Gas Cylinder Changeout</vt:lpstr>
      <vt:lpstr>Chlorine Gas Cylinder Changeout</vt:lpstr>
      <vt:lpstr>Chlorine Gas Cylinder Changeout</vt:lpstr>
      <vt:lpstr>Chlorine Gas Cylinder Changeout</vt:lpstr>
      <vt:lpstr>Chlorine Gas Cylinder Changeout</vt:lpstr>
      <vt:lpstr>Chlorine Gas Cylinder Changeout</vt:lpstr>
      <vt:lpstr>Chlorine Gas Cylinder Changeout</vt:lpstr>
      <vt:lpstr>Group 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Zach Bryan</dc:creator>
  <cp:lastModifiedBy>Zach Bryan</cp:lastModifiedBy>
  <cp:revision>9</cp:revision>
  <dcterms:created xsi:type="dcterms:W3CDTF">2025-05-29T18:22:19Z</dcterms:created>
  <dcterms:modified xsi:type="dcterms:W3CDTF">2025-06-16T15:54:52Z</dcterms:modified>
</cp:coreProperties>
</file>